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316" r:id="rId4"/>
    <p:sldId id="332" r:id="rId5"/>
    <p:sldId id="338" r:id="rId6"/>
    <p:sldId id="318" r:id="rId7"/>
    <p:sldId id="305" r:id="rId8"/>
    <p:sldId id="311" r:id="rId9"/>
    <p:sldId id="345" r:id="rId10"/>
    <p:sldId id="346" r:id="rId11"/>
    <p:sldId id="315" r:id="rId12"/>
    <p:sldId id="306" r:id="rId13"/>
    <p:sldId id="313" r:id="rId14"/>
    <p:sldId id="295" r:id="rId15"/>
    <p:sldId id="317" r:id="rId16"/>
    <p:sldId id="349" r:id="rId17"/>
    <p:sldId id="324" r:id="rId18"/>
    <p:sldId id="331" r:id="rId19"/>
    <p:sldId id="327" r:id="rId20"/>
    <p:sldId id="348" r:id="rId21"/>
    <p:sldId id="344" r:id="rId22"/>
    <p:sldId id="343" r:id="rId23"/>
    <p:sldId id="341" r:id="rId24"/>
    <p:sldId id="329" r:id="rId25"/>
    <p:sldId id="347" r:id="rId26"/>
    <p:sldId id="342" r:id="rId27"/>
    <p:sldId id="350" r:id="rId28"/>
    <p:sldId id="314" r:id="rId29"/>
    <p:sldId id="294" r:id="rId30"/>
    <p:sldId id="320" r:id="rId31"/>
    <p:sldId id="322" r:id="rId32"/>
    <p:sldId id="323" r:id="rId33"/>
    <p:sldId id="337" r:id="rId34"/>
    <p:sldId id="340" r:id="rId35"/>
    <p:sldId id="339" r:id="rId36"/>
    <p:sldId id="328" r:id="rId37"/>
    <p:sldId id="312" r:id="rId38"/>
    <p:sldId id="257" r:id="rId39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8064A2"/>
    <a:srgbClr val="9BBB59"/>
    <a:srgbClr val="7955FD"/>
    <a:srgbClr val="4472C4"/>
    <a:srgbClr val="FFC000"/>
    <a:srgbClr val="FFCC00"/>
    <a:srgbClr val="FCE068"/>
    <a:srgbClr val="095CB7"/>
    <a:srgbClr val="FD6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3256" autoAdjust="0"/>
  </p:normalViewPr>
  <p:slideViewPr>
    <p:cSldViewPr>
      <p:cViewPr varScale="1">
        <p:scale>
          <a:sx n="103" d="100"/>
          <a:sy n="103" d="100"/>
        </p:scale>
        <p:origin x="804" y="114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xtrapo_Centrejuillet-UnatObservation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xtrapo_Centrejuillet-UnatObservation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otte\AppData\Roaming\Skype\My%20Skype%20Received%20Files\Rapport%20CRT%20Centre-%20Val%20de%20Loire%20FINAL.xls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xtrapo_Centrejuillet-UnatObservation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Rapport%20Unat%20Observation%20avec%20modif%2016-12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Rapport%20Unat%20Observation%20avec%20modif%2016-12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Rapport%20Unat%20Observation%20avec%20modif%2016-12.xls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Rapport%20Unat%20Observation%20avec%20modif%2016-12.xls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Rapport%20Unat%20Observation%20avec%20modif%2016-12.xls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xtrapo_Centrejuillet-UnatObservation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xtrapo_Centrejuillet-UnatObservation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xtrapo_Centrejuillet04082016%20(1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Rapport%20Unat%20Observation%20avec%20modif%2016-1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emploi%20et%20CA%20herbergement%20(2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otte\Documents\ENQUETES%20OBERVATIONS\tableau%20emploi%20h&#233;bergeurs%20s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893227535947311"/>
          <c:y val="0.21369875534639576"/>
          <c:w val="0.66973357938527933"/>
          <c:h val="0.6311310490553052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F98C-49C4-AB8D-B809F3C4303C}"/>
              </c:ext>
            </c:extLst>
          </c:dPt>
          <c:dPt>
            <c:idx val="1"/>
            <c:bubble3D val="0"/>
            <c:explosion val="15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98C-49C4-AB8D-B809F3C4303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98C-49C4-AB8D-B809F3C4303C}"/>
              </c:ext>
            </c:extLst>
          </c:dPt>
          <c:dLbls>
            <c:dLbl>
              <c:idx val="0"/>
              <c:layout>
                <c:manualLayout>
                  <c:x val="0"/>
                  <c:y val="0.31341774913138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5753627274984"/>
                      <c:h val="0.26635372065363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98C-49C4-AB8D-B809F3C4303C}"/>
                </c:ext>
              </c:extLst>
            </c:dLbl>
            <c:dLbl>
              <c:idx val="1"/>
              <c:layout>
                <c:manualLayout>
                  <c:x val="4.5535845529817272E-2"/>
                  <c:y val="0.23293867520374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95372219820868"/>
                      <c:h val="0.24806354573235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8C-49C4-AB8D-B809F3C4303C}"/>
                </c:ext>
              </c:extLst>
            </c:dLbl>
            <c:dLbl>
              <c:idx val="2"/>
              <c:layout>
                <c:manualLayout>
                  <c:x val="1.7205756000721641E-2"/>
                  <c:y val="1.02810791401282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2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33732230810335"/>
                      <c:h val="0.190001513769228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8C-49C4-AB8D-B809F3C430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(Rapport!$D$187,Rapport!$G$187,Rapport!$I$187)</c:f>
              <c:strCache>
                <c:ptCount val="3"/>
                <c:pt idx="0">
                  <c:v>ASSOCIATION</c:v>
                </c:pt>
                <c:pt idx="1">
                  <c:v>COLLECTIVITE</c:v>
                </c:pt>
                <c:pt idx="2">
                  <c:v>EPIC</c:v>
                </c:pt>
              </c:strCache>
            </c:strRef>
          </c:cat>
          <c:val>
            <c:numRef>
              <c:f>(Rapport!$D$193,Rapport!$G$193,Rapport!$I$193)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8C-49C4-AB8D-B809F3C4303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Chiffres</a:t>
            </a:r>
            <a:r>
              <a:rPr lang="fr-FR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d’affaires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6361578305717468"/>
          <c:y val="3.3660232202593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Feuil1!$B$11</c:f>
              <c:numCache>
                <c:formatCode>General</c:formatCode>
                <c:ptCount val="1"/>
                <c:pt idx="0">
                  <c:v>5150250.9000000004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9-4A95-8017-A9164CF83731}"/>
            </c:ext>
          </c:extLst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Feuil1!$C$11</c:f>
              <c:numCache>
                <c:formatCode>General</c:formatCode>
                <c:ptCount val="1"/>
                <c:pt idx="0">
                  <c:v>3950658.4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9-4A95-8017-A9164CF83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600384"/>
        <c:axId val="135614464"/>
      </c:barChart>
      <c:catAx>
        <c:axId val="135600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14464"/>
        <c:crosses val="autoZero"/>
        <c:auto val="1"/>
        <c:lblAlgn val="ctr"/>
        <c:lblOffset val="100"/>
        <c:noMultiLvlLbl val="0"/>
      </c:catAx>
      <c:valAx>
        <c:axId val="13561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3560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35311422751717"/>
          <c:y val="0.86489392388635211"/>
          <c:w val="0.29663804688623452"/>
          <c:h val="0.10144584391105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fr-FR" dirty="0">
                <a:latin typeface="Calibri" panose="020F0502020204030204" pitchFamily="34" charset="0"/>
              </a:rPr>
              <a:t>Chiffres d’affaires</a:t>
            </a:r>
          </a:p>
        </c:rich>
      </c:tx>
      <c:layout>
        <c:manualLayout>
          <c:xMode val="edge"/>
          <c:yMode val="edge"/>
          <c:x val="0.36172784524998736"/>
          <c:y val="4.082216482832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Feuil1!$B$12</c:f>
              <c:numCache>
                <c:formatCode>General</c:formatCode>
                <c:ptCount val="1"/>
                <c:pt idx="0">
                  <c:v>309732.2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4-4E6C-BD0E-9C00186E155D}"/>
            </c:ext>
          </c:extLst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Feuil1!$C$12</c:f>
              <c:numCache>
                <c:formatCode>General</c:formatCode>
                <c:ptCount val="1"/>
                <c:pt idx="0">
                  <c:v>309732.2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4-4E6C-BD0E-9C00186E1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488704"/>
        <c:axId val="140490240"/>
      </c:barChart>
      <c:catAx>
        <c:axId val="140488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490240"/>
        <c:crosses val="autoZero"/>
        <c:auto val="1"/>
        <c:lblAlgn val="ctr"/>
        <c:lblOffset val="100"/>
        <c:noMultiLvlLbl val="0"/>
      </c:catAx>
      <c:valAx>
        <c:axId val="14049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404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80225293789045"/>
          <c:y val="0.88946704578594338"/>
          <c:w val="0.3149389979923594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Chiffres</a:t>
            </a:r>
            <a:r>
              <a:rPr lang="fr-FR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d’affaires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9045352350083651"/>
          <c:y val="4.024219782604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Feuil1!$B$13</c:f>
              <c:numCache>
                <c:formatCode>General</c:formatCode>
                <c:ptCount val="1"/>
                <c:pt idx="0">
                  <c:v>3988398.7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E-4078-B372-5C08BDC817C4}"/>
            </c:ext>
          </c:extLst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Feuil1!$C$13</c:f>
              <c:numCache>
                <c:formatCode>General</c:formatCode>
                <c:ptCount val="1"/>
                <c:pt idx="0">
                  <c:v>1686144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E-4078-B372-5C08BDC81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19456"/>
        <c:axId val="151620992"/>
      </c:barChart>
      <c:catAx>
        <c:axId val="151619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20992"/>
        <c:crosses val="autoZero"/>
        <c:auto val="1"/>
        <c:lblAlgn val="ctr"/>
        <c:lblOffset val="100"/>
        <c:noMultiLvlLbl val="0"/>
      </c:catAx>
      <c:valAx>
        <c:axId val="15162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516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05276912988993"/>
          <c:y val="0.86989016177284306"/>
          <c:w val="0.23071275714288395"/>
          <c:h val="7.9807090944594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Chiffres d’affaires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Feuil1!$B$14</c:f>
              <c:numCache>
                <c:formatCode>General</c:formatCode>
                <c:ptCount val="1"/>
                <c:pt idx="0">
                  <c:v>19932658.5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1-4848-AF5D-C08694627AA0}"/>
            </c:ext>
          </c:extLst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Feuil1!$C$14</c:f>
              <c:numCache>
                <c:formatCode>General</c:formatCode>
                <c:ptCount val="1"/>
                <c:pt idx="0">
                  <c:v>4525661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1-4848-AF5D-C08694627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776640"/>
        <c:axId val="158483584"/>
      </c:barChart>
      <c:catAx>
        <c:axId val="151776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483584"/>
        <c:crosses val="autoZero"/>
        <c:auto val="1"/>
        <c:lblAlgn val="ctr"/>
        <c:lblOffset val="100"/>
        <c:noMultiLvlLbl val="0"/>
      </c:catAx>
      <c:valAx>
        <c:axId val="1584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5177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18470656471769"/>
          <c:y val="0.87860813295702267"/>
          <c:w val="0.22713773095412768"/>
          <c:h val="9.1148383184146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Chiffres d’affaires</a:t>
            </a:r>
          </a:p>
        </c:rich>
      </c:tx>
      <c:layout>
        <c:manualLayout>
          <c:xMode val="edge"/>
          <c:yMode val="edge"/>
          <c:x val="0.3566637706342311"/>
          <c:y val="3.0123542101603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Feuil1!$B$15</c:f>
              <c:numCache>
                <c:formatCode>General</c:formatCode>
                <c:ptCount val="1"/>
                <c:pt idx="0">
                  <c:v>10229037.5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3-42ED-9D04-2C1C6887893B}"/>
            </c:ext>
          </c:extLst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Feuil1!$C$15</c:f>
              <c:numCache>
                <c:formatCode>General</c:formatCode>
                <c:ptCount val="1"/>
                <c:pt idx="0">
                  <c:v>7955009.2999999998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13-42ED-9D04-2C1C68878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81888"/>
        <c:axId val="158583424"/>
      </c:barChart>
      <c:catAx>
        <c:axId val="158581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583424"/>
        <c:crosses val="autoZero"/>
        <c:auto val="1"/>
        <c:lblAlgn val="ctr"/>
        <c:lblOffset val="100"/>
        <c:noMultiLvlLbl val="0"/>
      </c:catAx>
      <c:valAx>
        <c:axId val="1585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5858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10954527730079"/>
          <c:y val="0.88520242269180338"/>
          <c:w val="0.2020380771256764"/>
          <c:h val="8.4674035206593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Chiffres d’affaires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Feuil1!$B$16</c:f>
              <c:numCache>
                <c:formatCode>General</c:formatCode>
                <c:ptCount val="1"/>
                <c:pt idx="0">
                  <c:v>7838914.2999999998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6-4AC7-AF29-6996B7E25E9C}"/>
            </c:ext>
          </c:extLst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Feuil1!$C$16</c:f>
              <c:numCache>
                <c:formatCode>General</c:formatCode>
                <c:ptCount val="1"/>
                <c:pt idx="0">
                  <c:v>2595126.5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6-4AC7-AF29-6996B7E25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92448"/>
        <c:axId val="160014720"/>
      </c:barChart>
      <c:catAx>
        <c:axId val="15999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014720"/>
        <c:crosses val="autoZero"/>
        <c:auto val="1"/>
        <c:lblAlgn val="ctr"/>
        <c:lblOffset val="100"/>
        <c:noMultiLvlLbl val="0"/>
      </c:catAx>
      <c:valAx>
        <c:axId val="16001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599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Nuitées par type d’hébergement et par mois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Rapport!$A$15</c:f>
              <c:strCache>
                <c:ptCount val="1"/>
                <c:pt idx="0">
                  <c:v>AJ CIS CV CS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Rapport!$B$14:$M$14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Rapport!$B$15:$M$15</c:f>
              <c:numCache>
                <c:formatCode>_-* #,##0\ _€_-;\-* #,##0\ _€_-;_-* "-"??\ _€_-;_-@_-</c:formatCode>
                <c:ptCount val="12"/>
                <c:pt idx="0">
                  <c:v>5996.0617517328292</c:v>
                </c:pt>
                <c:pt idx="1">
                  <c:v>11743.816005040959</c:v>
                </c:pt>
                <c:pt idx="2">
                  <c:v>20145.356647763074</c:v>
                </c:pt>
                <c:pt idx="3">
                  <c:v>29341.199117832391</c:v>
                </c:pt>
                <c:pt idx="4">
                  <c:v>29843.457466918713</c:v>
                </c:pt>
                <c:pt idx="5">
                  <c:v>26316.36231884058</c:v>
                </c:pt>
                <c:pt idx="6">
                  <c:v>27556.488972904852</c:v>
                </c:pt>
                <c:pt idx="7">
                  <c:v>27023.192186515436</c:v>
                </c:pt>
                <c:pt idx="8">
                  <c:v>11495.508506616257</c:v>
                </c:pt>
                <c:pt idx="9">
                  <c:v>20900.155009451795</c:v>
                </c:pt>
                <c:pt idx="10">
                  <c:v>5956.5582860743543</c:v>
                </c:pt>
                <c:pt idx="11">
                  <c:v>8665.3673597983616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3A-4935-8B8F-13E3372AA8AB}"/>
            </c:ext>
          </c:extLst>
        </c:ser>
        <c:ser>
          <c:idx val="1"/>
          <c:order val="1"/>
          <c:tx>
            <c:strRef>
              <c:f>Rapport!$A$16</c:f>
              <c:strCache>
                <c:ptCount val="1"/>
                <c:pt idx="0">
                  <c:v>HR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Rapport!$B$14:$M$14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Rapport!$B$16:$M$16</c:f>
              <c:numCache>
                <c:formatCode>_-* #,##0\ _€_-;\-* #,##0\ _€_-;_-* "-"??\ _€_-;_-@_-</c:formatCode>
                <c:ptCount val="12"/>
                <c:pt idx="0">
                  <c:v>793.42372881355925</c:v>
                </c:pt>
                <c:pt idx="1">
                  <c:v>898.93220338983053</c:v>
                </c:pt>
                <c:pt idx="2">
                  <c:v>5525.8305084745762</c:v>
                </c:pt>
                <c:pt idx="3">
                  <c:v>5981.6271186440681</c:v>
                </c:pt>
                <c:pt idx="4">
                  <c:v>6993.1016949152545</c:v>
                </c:pt>
                <c:pt idx="5">
                  <c:v>5646.8135593220331</c:v>
                </c:pt>
                <c:pt idx="6">
                  <c:v>6022.4237288135591</c:v>
                </c:pt>
                <c:pt idx="7">
                  <c:v>5003.9152542372876</c:v>
                </c:pt>
                <c:pt idx="8">
                  <c:v>3819.4067796610166</c:v>
                </c:pt>
                <c:pt idx="9">
                  <c:v>5805.7796610169489</c:v>
                </c:pt>
                <c:pt idx="10">
                  <c:v>1596.6949152542372</c:v>
                </c:pt>
                <c:pt idx="11">
                  <c:v>216.64406779661019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3A-4935-8B8F-13E3372AA8AB}"/>
            </c:ext>
          </c:extLst>
        </c:ser>
        <c:ser>
          <c:idx val="2"/>
          <c:order val="2"/>
          <c:tx>
            <c:strRef>
              <c:f>Rapport!$A$17</c:f>
              <c:strCache>
                <c:ptCount val="1"/>
                <c:pt idx="0">
                  <c:v>MF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Rapport!$B$14:$M$14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Rapport!$B$17:$M$17</c:f>
              <c:numCache>
                <c:formatCode>_-* #,##0\ _€_-;\-* #,##0\ _€_-;_-* "-"??\ _€_-;_-@_-</c:formatCode>
                <c:ptCount val="12"/>
                <c:pt idx="0">
                  <c:v>63.755395683453237</c:v>
                </c:pt>
                <c:pt idx="1">
                  <c:v>3.0359712230215825</c:v>
                </c:pt>
                <c:pt idx="2">
                  <c:v>947.22302158273374</c:v>
                </c:pt>
                <c:pt idx="3">
                  <c:v>3468.5971223021584</c:v>
                </c:pt>
                <c:pt idx="4">
                  <c:v>4218.482014388489</c:v>
                </c:pt>
                <c:pt idx="5">
                  <c:v>1354.0431654676261</c:v>
                </c:pt>
                <c:pt idx="6">
                  <c:v>749.88489208633086</c:v>
                </c:pt>
                <c:pt idx="7">
                  <c:v>1915.6978417266187</c:v>
                </c:pt>
                <c:pt idx="8">
                  <c:v>1539.2374100719423</c:v>
                </c:pt>
                <c:pt idx="9">
                  <c:v>1126.3453237410072</c:v>
                </c:pt>
                <c:pt idx="10">
                  <c:v>1477.0000000000002</c:v>
                </c:pt>
                <c:pt idx="11">
                  <c:v>2481.906474820144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3A-4935-8B8F-13E3372AA8AB}"/>
            </c:ext>
          </c:extLst>
        </c:ser>
        <c:ser>
          <c:idx val="3"/>
          <c:order val="3"/>
          <c:tx>
            <c:strRef>
              <c:f>Rapport!$A$18</c:f>
              <c:strCache>
                <c:ptCount val="1"/>
                <c:pt idx="0">
                  <c:v>Gîtes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Rapport!$B$14:$M$14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Rapport!$B$18:$M$18</c:f>
              <c:numCache>
                <c:formatCode>_-* #,##0\ _€_-;\-* #,##0\ _€_-;_-* "-"??\ _€_-;_-@_-</c:formatCode>
                <c:ptCount val="12"/>
                <c:pt idx="0">
                  <c:v>2883.01</c:v>
                </c:pt>
                <c:pt idx="1">
                  <c:v>2536.84</c:v>
                </c:pt>
                <c:pt idx="2">
                  <c:v>3302.28</c:v>
                </c:pt>
                <c:pt idx="3">
                  <c:v>5498.0599999999995</c:v>
                </c:pt>
                <c:pt idx="4">
                  <c:v>6722.32</c:v>
                </c:pt>
                <c:pt idx="5">
                  <c:v>4150.93</c:v>
                </c:pt>
                <c:pt idx="6">
                  <c:v>9921.0600000000013</c:v>
                </c:pt>
                <c:pt idx="7">
                  <c:v>10957.57</c:v>
                </c:pt>
                <c:pt idx="8">
                  <c:v>4008.84</c:v>
                </c:pt>
                <c:pt idx="9">
                  <c:v>5622.93</c:v>
                </c:pt>
                <c:pt idx="10">
                  <c:v>3389.6</c:v>
                </c:pt>
                <c:pt idx="11">
                  <c:v>4045.39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3A-4935-8B8F-13E3372AA8AB}"/>
            </c:ext>
          </c:extLst>
        </c:ser>
        <c:ser>
          <c:idx val="4"/>
          <c:order val="4"/>
          <c:tx>
            <c:strRef>
              <c:f>Rapport!$A$19</c:f>
              <c:strCache>
                <c:ptCount val="1"/>
                <c:pt idx="0">
                  <c:v>VV 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Rapport!$B$14:$M$14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Rapport!$B$19:$M$19</c:f>
              <c:numCache>
                <c:formatCode>_-* #,##0\ _€_-;\-* #,##0\ _€_-;_-* "-"??\ _€_-;_-@_-</c:formatCode>
                <c:ptCount val="12"/>
                <c:pt idx="0">
                  <c:v>271.26</c:v>
                </c:pt>
                <c:pt idx="1">
                  <c:v>1040.8599999999999</c:v>
                </c:pt>
                <c:pt idx="2">
                  <c:v>4834.68</c:v>
                </c:pt>
                <c:pt idx="3">
                  <c:v>12574.45</c:v>
                </c:pt>
                <c:pt idx="4">
                  <c:v>16020.65</c:v>
                </c:pt>
                <c:pt idx="5">
                  <c:v>15339.41</c:v>
                </c:pt>
                <c:pt idx="6">
                  <c:v>29989.17</c:v>
                </c:pt>
                <c:pt idx="7">
                  <c:v>36263.1</c:v>
                </c:pt>
                <c:pt idx="8">
                  <c:v>16538.580000000002</c:v>
                </c:pt>
                <c:pt idx="9">
                  <c:v>14429.68</c:v>
                </c:pt>
                <c:pt idx="10">
                  <c:v>1551.79</c:v>
                </c:pt>
                <c:pt idx="11">
                  <c:v>1057.45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3A-4935-8B8F-13E3372AA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387072"/>
        <c:axId val="160388608"/>
      </c:lineChart>
      <c:catAx>
        <c:axId val="1603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388608"/>
        <c:crosses val="autoZero"/>
        <c:auto val="1"/>
        <c:lblAlgn val="ctr"/>
        <c:lblOffset val="100"/>
        <c:noMultiLvlLbl val="0"/>
      </c:catAx>
      <c:valAx>
        <c:axId val="1603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38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99"/>
                </a:solidFill>
                <a:latin typeface="Arial Narrow"/>
                <a:ea typeface="Arial Narrow"/>
                <a:cs typeface="Arial Narrow"/>
              </a:defRPr>
            </a:pPr>
            <a:r>
              <a:rPr lang="fr-FR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moyenne de séjour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Rapport!$N$52</c:f>
              <c:strCache>
                <c:ptCount val="1"/>
                <c:pt idx="0">
                  <c:v>DMS GLOBALE</c:v>
                </c:pt>
              </c:strCache>
            </c:strRef>
          </c:tx>
          <c:invertIfNegative val="0"/>
          <c:cat>
            <c:strRef>
              <c:f>Rapport!$A$53:$A$58</c:f>
              <c:strCache>
                <c:ptCount val="6"/>
                <c:pt idx="0">
                  <c:v>AJ CIS CV CS</c:v>
                </c:pt>
                <c:pt idx="1">
                  <c:v>HR</c:v>
                </c:pt>
                <c:pt idx="2">
                  <c:v>MF</c:v>
                </c:pt>
                <c:pt idx="3">
                  <c:v>Gîtes</c:v>
                </c:pt>
                <c:pt idx="4">
                  <c:v>VV </c:v>
                </c:pt>
                <c:pt idx="5">
                  <c:v>REGION</c:v>
                </c:pt>
              </c:strCache>
            </c:strRef>
          </c:cat>
          <c:val>
            <c:numRef>
              <c:f>Rapport!$N$53:$N$58</c:f>
              <c:numCache>
                <c:formatCode>0.0</c:formatCode>
                <c:ptCount val="6"/>
                <c:pt idx="0">
                  <c:v>2.6777836933450905</c:v>
                </c:pt>
                <c:pt idx="1">
                  <c:v>2.02602076941232</c:v>
                </c:pt>
                <c:pt idx="2">
                  <c:v>2.7074569789674956</c:v>
                </c:pt>
                <c:pt idx="3">
                  <c:v>3.1828308736285655</c:v>
                </c:pt>
                <c:pt idx="4">
                  <c:v>3.623678687817653</c:v>
                </c:pt>
                <c:pt idx="5">
                  <c:v>2.8696714054927908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6-4DE5-86D6-AC245D5E5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401280"/>
        <c:axId val="160402816"/>
      </c:barChart>
      <c:catAx>
        <c:axId val="160401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0402816"/>
        <c:crosses val="autoZero"/>
        <c:auto val="1"/>
        <c:lblAlgn val="ctr"/>
        <c:lblOffset val="100"/>
        <c:noMultiLvlLbl val="0"/>
      </c:catAx>
      <c:valAx>
        <c:axId val="16040281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0401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AJ CIS CV CS</c:v>
                </c:pt>
                <c:pt idx="1">
                  <c:v>HR</c:v>
                </c:pt>
                <c:pt idx="2">
                  <c:v>MF</c:v>
                </c:pt>
                <c:pt idx="3">
                  <c:v>Gîtes</c:v>
                </c:pt>
                <c:pt idx="4">
                  <c:v>VV</c:v>
                </c:pt>
              </c:strCache>
            </c:strRef>
          </c:cat>
          <c:val>
            <c:numRef>
              <c:f>Feuil1!$B$2:$B$6</c:f>
              <c:numCache>
                <c:formatCode>#,##0\ "€"</c:formatCode>
                <c:ptCount val="5"/>
                <c:pt idx="0">
                  <c:v>7987002</c:v>
                </c:pt>
                <c:pt idx="1">
                  <c:v>3918420</c:v>
                </c:pt>
                <c:pt idx="2">
                  <c:v>222643</c:v>
                </c:pt>
                <c:pt idx="3">
                  <c:v>1845700</c:v>
                </c:pt>
                <c:pt idx="4">
                  <c:v>7048567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C-42B3-B42E-5300511D5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28384"/>
        <c:axId val="160138368"/>
      </c:barChart>
      <c:catAx>
        <c:axId val="1601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138368"/>
        <c:crosses val="autoZero"/>
        <c:auto val="1"/>
        <c:lblAlgn val="ctr"/>
        <c:lblOffset val="100"/>
        <c:noMultiLvlLbl val="0"/>
      </c:catAx>
      <c:valAx>
        <c:axId val="1601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12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AJ CIS CV CS</c:v>
                </c:pt>
                <c:pt idx="1">
                  <c:v>HR</c:v>
                </c:pt>
                <c:pt idx="2">
                  <c:v>MF</c:v>
                </c:pt>
                <c:pt idx="3">
                  <c:v>Gîtes</c:v>
                </c:pt>
                <c:pt idx="4">
                  <c:v>VV</c:v>
                </c:pt>
              </c:strCache>
            </c:strRef>
          </c:cat>
          <c:val>
            <c:numRef>
              <c:f>Feuil1!$C$2:$C$6</c:f>
              <c:numCache>
                <c:formatCode>#,##0\ "€"</c:formatCode>
                <c:ptCount val="5"/>
                <c:pt idx="0">
                  <c:v>266233.40000000002</c:v>
                </c:pt>
                <c:pt idx="1">
                  <c:v>783684</c:v>
                </c:pt>
                <c:pt idx="2">
                  <c:v>22264.3</c:v>
                </c:pt>
                <c:pt idx="3">
                  <c:v>153808.33333333334</c:v>
                </c:pt>
                <c:pt idx="4">
                  <c:v>783174.11111111112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A-46D9-AE88-A68773676C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0174080"/>
        <c:axId val="160176768"/>
      </c:barChart>
      <c:catAx>
        <c:axId val="1601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176768"/>
        <c:crosses val="autoZero"/>
        <c:auto val="1"/>
        <c:lblAlgn val="ctr"/>
        <c:lblOffset val="100"/>
        <c:noMultiLvlLbl val="0"/>
      </c:catAx>
      <c:valAx>
        <c:axId val="160176768"/>
        <c:scaling>
          <c:orientation val="minMax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16017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</a:t>
            </a:r>
            <a:r>
              <a:rPr lang="fr-FR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hébergeurs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4936790850645243E-2"/>
          <c:y val="0.15096601849313285"/>
          <c:w val="0.89663755766466069"/>
          <c:h val="0.58275688791372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Rapport!$B$187</c:f>
              <c:strCache>
                <c:ptCount val="1"/>
                <c:pt idx="0">
                  <c:v>Exploitant ET propriétaire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Rapport!$A$188:$A$192</c:f>
              <c:strCache>
                <c:ptCount val="5"/>
                <c:pt idx="0">
                  <c:v>AJ CIS CV CS</c:v>
                </c:pt>
                <c:pt idx="1">
                  <c:v>HR</c:v>
                </c:pt>
                <c:pt idx="2">
                  <c:v>MF</c:v>
                </c:pt>
                <c:pt idx="3">
                  <c:v>Gîtes</c:v>
                </c:pt>
                <c:pt idx="4">
                  <c:v>VV</c:v>
                </c:pt>
              </c:strCache>
            </c:strRef>
          </c:cat>
          <c:val>
            <c:numRef>
              <c:f>Rapport!$B$188:$B$192</c:f>
              <c:numCache>
                <c:formatCode>General</c:formatCode>
                <c:ptCount val="5"/>
                <c:pt idx="0">
                  <c:v>19</c:v>
                </c:pt>
                <c:pt idx="1">
                  <c:v>4</c:v>
                </c:pt>
                <c:pt idx="2">
                  <c:v>10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8-4475-AC9E-EFEF75643614}"/>
            </c:ext>
          </c:extLst>
        </c:ser>
        <c:ser>
          <c:idx val="1"/>
          <c:order val="1"/>
          <c:tx>
            <c:strRef>
              <c:f>Rapport!$C$187</c:f>
              <c:strCache>
                <c:ptCount val="1"/>
                <c:pt idx="0">
                  <c:v>Propriétaire différent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Rapport!$A$188:$A$192</c:f>
              <c:strCache>
                <c:ptCount val="5"/>
                <c:pt idx="0">
                  <c:v>AJ CIS CV CS</c:v>
                </c:pt>
                <c:pt idx="1">
                  <c:v>HR</c:v>
                </c:pt>
                <c:pt idx="2">
                  <c:v>MF</c:v>
                </c:pt>
                <c:pt idx="3">
                  <c:v>Gîtes</c:v>
                </c:pt>
                <c:pt idx="4">
                  <c:v>VV</c:v>
                </c:pt>
              </c:strCache>
            </c:strRef>
          </c:cat>
          <c:val>
            <c:numRef>
              <c:f>Rapport!$C$188:$C$192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8-4475-AC9E-EFEF75643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512128"/>
        <c:axId val="126513920"/>
      </c:barChart>
      <c:catAx>
        <c:axId val="1265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26513920"/>
        <c:crosses val="autoZero"/>
        <c:auto val="1"/>
        <c:lblAlgn val="ctr"/>
        <c:lblOffset val="100"/>
        <c:noMultiLvlLbl val="0"/>
      </c:catAx>
      <c:valAx>
        <c:axId val="12651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265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19343870231851"/>
          <c:y val="0.86952436703242186"/>
          <c:w val="0.76761292559489214"/>
          <c:h val="7.9848652620107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des chiffres</a:t>
            </a:r>
            <a:r>
              <a:rPr lang="fr-FR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d’affaires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8660461444319385"/>
          <c:y val="5.3537339649712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Rapport!$B$117</c:f>
              <c:strCache>
                <c:ptCount val="1"/>
                <c:pt idx="0">
                  <c:v>Chiffre aff. global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Rapport!$B$118</c:f>
              <c:numCache>
                <c:formatCode>#,##0.00\ "€"</c:formatCode>
                <c:ptCount val="1"/>
                <c:pt idx="0">
                  <c:v>14168712.109999999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D-4E67-BE17-0B361E18288B}"/>
            </c:ext>
          </c:extLst>
        </c:ser>
        <c:ser>
          <c:idx val="1"/>
          <c:order val="1"/>
          <c:tx>
            <c:strRef>
              <c:f>Rapport!$C$117</c:f>
              <c:strCache>
                <c:ptCount val="1"/>
                <c:pt idx="0">
                  <c:v>Chiffre aff. tourisme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Rapport!$C$118</c:f>
              <c:numCache>
                <c:formatCode>#,##0.00\ "€"</c:formatCode>
                <c:ptCount val="1"/>
                <c:pt idx="0">
                  <c:v>7987002.5099999998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D-4E67-BE17-0B361E182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804416"/>
        <c:axId val="159810304"/>
      </c:barChart>
      <c:catAx>
        <c:axId val="159804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810304"/>
        <c:crosses val="autoZero"/>
        <c:auto val="1"/>
        <c:lblAlgn val="ctr"/>
        <c:lblOffset val="100"/>
        <c:noMultiLvlLbl val="0"/>
      </c:catAx>
      <c:valAx>
        <c:axId val="15981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598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fr-FR" sz="140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c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hiffres d’affaires</a:t>
            </a:r>
          </a:p>
        </c:rich>
      </c:tx>
      <c:layout>
        <c:manualLayout>
          <c:xMode val="edge"/>
          <c:yMode val="edge"/>
          <c:x val="0.26336513200955297"/>
          <c:y val="2.9044205509479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Rapport!$B$117</c:f>
              <c:strCache>
                <c:ptCount val="1"/>
                <c:pt idx="0">
                  <c:v>Chiffre aff. global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Rapport!$B$119</c:f>
              <c:numCache>
                <c:formatCode>#,##0.00\ "€"</c:formatCode>
                <c:ptCount val="1"/>
                <c:pt idx="0">
                  <c:v>4448675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0-4C8E-9C4E-FB18721DCFEB}"/>
            </c:ext>
          </c:extLst>
        </c:ser>
        <c:ser>
          <c:idx val="1"/>
          <c:order val="1"/>
          <c:tx>
            <c:strRef>
              <c:f>Rapport!$C$117</c:f>
              <c:strCache>
                <c:ptCount val="1"/>
                <c:pt idx="0">
                  <c:v>Chiffre aff. tourisme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Rapport!$C$119</c:f>
              <c:numCache>
                <c:formatCode>#,##0.00\ "€"</c:formatCode>
                <c:ptCount val="1"/>
                <c:pt idx="0">
                  <c:v>3918420.2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0-4C8E-9C4E-FB18721D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09760"/>
        <c:axId val="159911296"/>
      </c:barChart>
      <c:catAx>
        <c:axId val="159909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911296"/>
        <c:crosses val="autoZero"/>
        <c:auto val="1"/>
        <c:lblAlgn val="ctr"/>
        <c:lblOffset val="100"/>
        <c:noMultiLvlLbl val="0"/>
      </c:catAx>
      <c:valAx>
        <c:axId val="1599112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5990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des chiffres d’affaires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Rapport!$B$117</c:f>
              <c:strCache>
                <c:ptCount val="1"/>
                <c:pt idx="0">
                  <c:v>Chiffre aff. global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Rapport!$B$120</c:f>
              <c:numCache>
                <c:formatCode>#,##0.00\ "€"</c:formatCode>
                <c:ptCount val="1"/>
                <c:pt idx="0">
                  <c:v>18423245.5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6-4B59-8869-2F1623D5E960}"/>
            </c:ext>
          </c:extLst>
        </c:ser>
        <c:ser>
          <c:idx val="1"/>
          <c:order val="1"/>
          <c:tx>
            <c:strRef>
              <c:f>Rapport!$C$117</c:f>
              <c:strCache>
                <c:ptCount val="1"/>
                <c:pt idx="0">
                  <c:v>Chiffre aff. tourisme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Rapport!$C$120</c:f>
              <c:numCache>
                <c:formatCode>#,##0.00\ "€"</c:formatCode>
                <c:ptCount val="1"/>
                <c:pt idx="0">
                  <c:v>222643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6-4B59-8869-2F1623D5E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277632"/>
        <c:axId val="160279168"/>
      </c:barChart>
      <c:catAx>
        <c:axId val="160277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279168"/>
        <c:crosses val="autoZero"/>
        <c:auto val="1"/>
        <c:lblAlgn val="ctr"/>
        <c:lblOffset val="100"/>
        <c:noMultiLvlLbl val="0"/>
      </c:catAx>
      <c:valAx>
        <c:axId val="1602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2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des chiffres d’affaires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Rapport!$B$117</c:f>
              <c:strCache>
                <c:ptCount val="1"/>
                <c:pt idx="0">
                  <c:v>Chiffre aff. global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Rapport!$B$121</c:f>
              <c:numCache>
                <c:formatCode>#,##0.00\ "€"</c:formatCode>
                <c:ptCount val="1"/>
                <c:pt idx="0">
                  <c:v>3039284.56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6-4138-A9CD-D5FFD0A464D4}"/>
            </c:ext>
          </c:extLst>
        </c:ser>
        <c:ser>
          <c:idx val="1"/>
          <c:order val="1"/>
          <c:tx>
            <c:strRef>
              <c:f>Rapport!$C$117</c:f>
              <c:strCache>
                <c:ptCount val="1"/>
                <c:pt idx="0">
                  <c:v>Chiffre aff. tourisme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Rapport!$C$121</c:f>
              <c:numCache>
                <c:formatCode>#,##0.00\ "€"</c:formatCode>
                <c:ptCount val="1"/>
                <c:pt idx="0">
                  <c:v>1845700.2400000002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6-4138-A9CD-D5FFD0A46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985472"/>
        <c:axId val="160987008"/>
      </c:barChart>
      <c:catAx>
        <c:axId val="160985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987008"/>
        <c:crosses val="autoZero"/>
        <c:auto val="1"/>
        <c:lblAlgn val="ctr"/>
        <c:lblOffset val="100"/>
        <c:noMultiLvlLbl val="0"/>
      </c:catAx>
      <c:valAx>
        <c:axId val="1609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98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fr-FR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chiffres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d’affaires</a:t>
            </a:r>
          </a:p>
        </c:rich>
      </c:tx>
      <c:layout>
        <c:manualLayout>
          <c:xMode val="edge"/>
          <c:yMode val="edge"/>
          <c:x val="0.34475280707343947"/>
          <c:y val="1.4564626612286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Rapport!$B$117</c:f>
              <c:strCache>
                <c:ptCount val="1"/>
                <c:pt idx="0">
                  <c:v>Chiffre aff. global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Rapport!$B$122</c:f>
              <c:numCache>
                <c:formatCode>#,##0.00\ "€"</c:formatCode>
                <c:ptCount val="1"/>
                <c:pt idx="0">
                  <c:v>7369075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C-4C60-8B45-A06502053782}"/>
            </c:ext>
          </c:extLst>
        </c:ser>
        <c:ser>
          <c:idx val="1"/>
          <c:order val="1"/>
          <c:tx>
            <c:strRef>
              <c:f>Rapport!$C$117</c:f>
              <c:strCache>
                <c:ptCount val="1"/>
                <c:pt idx="0">
                  <c:v>Chiffre aff. tourisme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Rapport!$C$122</c:f>
              <c:numCache>
                <c:formatCode>#,##0.00\ "€"</c:formatCode>
                <c:ptCount val="1"/>
                <c:pt idx="0">
                  <c:v>7048567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C-4C60-8B45-A06502053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49888"/>
        <c:axId val="160559872"/>
      </c:barChart>
      <c:catAx>
        <c:axId val="160549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559872"/>
        <c:crosses val="autoZero"/>
        <c:auto val="1"/>
        <c:lblAlgn val="ctr"/>
        <c:lblOffset val="100"/>
        <c:noMultiLvlLbl val="0"/>
      </c:catAx>
      <c:valAx>
        <c:axId val="160559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6054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sz="1800" dirty="0">
                <a:solidFill>
                  <a:schemeClr val="tx1"/>
                </a:solidFill>
              </a:rPr>
              <a:t>Nuitées et arrivées en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Rapport!$A$30</c:f>
              <c:strCache>
                <c:ptCount val="1"/>
                <c:pt idx="0">
                  <c:v>Nuitées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Rapport!$B$30:$M$30</c:f>
              <c:numCache>
                <c:formatCode>_-* #,##0\ _€_-;\-* #,##0\ _€_-;_-* "-"??\ _€_-;_-@_-</c:formatCode>
                <c:ptCount val="12"/>
                <c:pt idx="0">
                  <c:v>10007.510876229842</c:v>
                </c:pt>
                <c:pt idx="1">
                  <c:v>16223.484179653809</c:v>
                </c:pt>
                <c:pt idx="2">
                  <c:v>34755.370177820376</c:v>
                </c:pt>
                <c:pt idx="3">
                  <c:v>56863.93335877861</c:v>
                </c:pt>
                <c:pt idx="4">
                  <c:v>63798.011176222455</c:v>
                </c:pt>
                <c:pt idx="5">
                  <c:v>52807.559043630245</c:v>
                </c:pt>
                <c:pt idx="6">
                  <c:v>74239.027593804742</c:v>
                </c:pt>
                <c:pt idx="7">
                  <c:v>81163.47528247934</c:v>
                </c:pt>
                <c:pt idx="8">
                  <c:v>37401.572696349212</c:v>
                </c:pt>
                <c:pt idx="9">
                  <c:v>47884.889994209749</c:v>
                </c:pt>
                <c:pt idx="10">
                  <c:v>13971.643201328592</c:v>
                </c:pt>
                <c:pt idx="11">
                  <c:v>16466.757902415116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AA-49A5-B007-609B5AD8545B}"/>
            </c:ext>
          </c:extLst>
        </c:ser>
        <c:ser>
          <c:idx val="1"/>
          <c:order val="1"/>
          <c:tx>
            <c:strRef>
              <c:f>Rapport!$A$39</c:f>
              <c:strCache>
                <c:ptCount val="1"/>
                <c:pt idx="0">
                  <c:v>Arrivées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Rapport!$B$39:$M$39</c:f>
              <c:numCache>
                <c:formatCode>_-* #,##0\ _€_-;\-* #,##0\ _€_-;_-* "-"??\ _€_-;_-@_-</c:formatCode>
                <c:ptCount val="12"/>
                <c:pt idx="0">
                  <c:v>4485.1039133508166</c:v>
                </c:pt>
                <c:pt idx="1">
                  <c:v>6750.7893333201173</c:v>
                </c:pt>
                <c:pt idx="2">
                  <c:v>14615.331675045853</c:v>
                </c:pt>
                <c:pt idx="3">
                  <c:v>21539.143509887486</c:v>
                </c:pt>
                <c:pt idx="4">
                  <c:v>26256.615871862181</c:v>
                </c:pt>
                <c:pt idx="5">
                  <c:v>22530.481491336875</c:v>
                </c:pt>
                <c:pt idx="6">
                  <c:v>17252.927981362562</c:v>
                </c:pt>
                <c:pt idx="7">
                  <c:v>17368.421431594976</c:v>
                </c:pt>
                <c:pt idx="8">
                  <c:v>14859.678880516745</c:v>
                </c:pt>
                <c:pt idx="9">
                  <c:v>18034.11775847106</c:v>
                </c:pt>
                <c:pt idx="10">
                  <c:v>6229.8818253333629</c:v>
                </c:pt>
                <c:pt idx="11">
                  <c:v>6259.0839521691414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AA-49A5-B007-609B5AD85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349760"/>
        <c:axId val="137351552"/>
      </c:lineChart>
      <c:catAx>
        <c:axId val="13734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37351552"/>
        <c:crosses val="autoZero"/>
        <c:auto val="1"/>
        <c:lblAlgn val="ctr"/>
        <c:lblOffset val="100"/>
        <c:noMultiLvlLbl val="0"/>
      </c:catAx>
      <c:valAx>
        <c:axId val="13735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3734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Provenance du public</a:t>
            </a:r>
            <a:r>
              <a:rPr lang="fr-FR" sz="18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accueilli</a:t>
            </a:r>
            <a:endParaRPr lang="fr-FR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2961867330761635"/>
          <c:y val="0.15365883415233736"/>
          <c:w val="0.38437640900665332"/>
          <c:h val="0.62070446959594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E6-4FEE-A347-0CE213E34B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E6-4FEE-A347-0CE213E34B03}"/>
              </c:ext>
            </c:extLst>
          </c:dPt>
          <c:cat>
            <c:strRef>
              <c:f>Rapport!$O$33:$P$33</c:f>
              <c:strCache>
                <c:ptCount val="2"/>
                <c:pt idx="0">
                  <c:v>France</c:v>
                </c:pt>
                <c:pt idx="1">
                  <c:v>Etranger</c:v>
                </c:pt>
              </c:strCache>
            </c:strRef>
          </c:cat>
          <c:val>
            <c:numRef>
              <c:f>Rapport!$O$39:$P$39</c:f>
              <c:numCache>
                <c:formatCode>_-* #,##0\ _€_-;\-* #,##0\ _€_-;_-* "-"??\ _€_-;_-@_-</c:formatCode>
                <c:ptCount val="2"/>
                <c:pt idx="0">
                  <c:v>172499.39572425117</c:v>
                </c:pt>
                <c:pt idx="1">
                  <c:v>3682.1819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E6-4FEE-A347-0CE213E34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20459221024359"/>
          <c:y val="0.89019941856368523"/>
          <c:w val="0.44207316087765247"/>
          <c:h val="8.4943396078697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fr-FR" sz="1800" dirty="0"/>
              <a:t>Destinations étrangères</a:t>
            </a:r>
          </a:p>
          <a:p>
            <a:pPr>
              <a:defRPr sz="1800"/>
            </a:pPr>
            <a:r>
              <a:rPr lang="fr-FR" sz="1800" dirty="0"/>
              <a:t>(en % de clients)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E2-41FB-9280-EEACCFC379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E2-41FB-9280-EEACCFC379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E2-41FB-9280-EEACCFC379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E2-41FB-9280-EEACCFC379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E2-41FB-9280-EEACCFC379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E2-41FB-9280-EEACCFC379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DE2-41FB-9280-EEACCFC379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DE2-41FB-9280-EEACCFC379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DE2-41FB-9280-EEACCFC379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DE2-41FB-9280-EEACCFC379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DE2-41FB-9280-EEACCFC379A6}"/>
              </c:ext>
            </c:extLst>
          </c:dPt>
          <c:dLbls>
            <c:dLbl>
              <c:idx val="0"/>
              <c:layout>
                <c:manualLayout>
                  <c:x val="0.10483839973853035"/>
                  <c:y val="3.424808831127920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2-41FB-9280-EEACCFC379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E2-41FB-9280-EEACCFC379A6}"/>
                </c:ext>
              </c:extLst>
            </c:dLbl>
            <c:dLbl>
              <c:idx val="2"/>
              <c:layout>
                <c:manualLayout>
                  <c:x val="5.6518590957593859E-2"/>
                  <c:y val="1.1908824575815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E2-41FB-9280-EEACCFC379A6}"/>
                </c:ext>
              </c:extLst>
            </c:dLbl>
            <c:dLbl>
              <c:idx val="3"/>
              <c:layout>
                <c:manualLayout>
                  <c:x val="1.5520077872484453E-2"/>
                  <c:y val="-1.90384540275918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E2-41FB-9280-EEACCFC379A6}"/>
                </c:ext>
              </c:extLst>
            </c:dLbl>
            <c:dLbl>
              <c:idx val="5"/>
              <c:layout>
                <c:manualLayout>
                  <c:x val="-1.6208470376676495E-2"/>
                  <c:y val="-1.749753549074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E2-41FB-9280-EEACCFC379A6}"/>
                </c:ext>
              </c:extLst>
            </c:dLbl>
            <c:dLbl>
              <c:idx val="8"/>
              <c:layout>
                <c:manualLayout>
                  <c:x val="-2.8202777210800868E-2"/>
                  <c:y val="-5.651884306470342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Asie</a:t>
                    </a:r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du </a:t>
                    </a:r>
                    <a:r>
                      <a:rPr lang="en-US" sz="120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Sud</a:t>
                    </a:r>
                    <a:r>
                      <a: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-Est</a:t>
                    </a:r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DE2-41FB-9280-EEACCFC379A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DE2-41FB-9280-EEACCFC379A6}"/>
                </c:ext>
              </c:extLst>
            </c:dLbl>
            <c:dLbl>
              <c:idx val="10"/>
              <c:layout>
                <c:manualLayout>
                  <c:x val="-0.16961212966001193"/>
                  <c:y val="8.19546701036406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DE2-41FB-9280-EEACCFC37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Rapport!$C$249:$M$249</c:f>
              <c:strCache>
                <c:ptCount val="11"/>
                <c:pt idx="0">
                  <c:v>Am. Nord</c:v>
                </c:pt>
                <c:pt idx="1">
                  <c:v>Am. Centrale</c:v>
                </c:pt>
                <c:pt idx="2">
                  <c:v>Am. Sud</c:v>
                </c:pt>
                <c:pt idx="3">
                  <c:v>Europe Nord</c:v>
                </c:pt>
                <c:pt idx="4">
                  <c:v>Europe Est</c:v>
                </c:pt>
                <c:pt idx="5">
                  <c:v>Europe Ouest</c:v>
                </c:pt>
                <c:pt idx="6">
                  <c:v>Méditérranée Sud</c:v>
                </c:pt>
                <c:pt idx="7">
                  <c:v>Afrique (hors Maghreb)</c:v>
                </c:pt>
                <c:pt idx="8">
                  <c:v>Asie Sud Est</c:v>
                </c:pt>
                <c:pt idx="9">
                  <c:v>Asie Centrale</c:v>
                </c:pt>
                <c:pt idx="10">
                  <c:v>Océanie</c:v>
                </c:pt>
              </c:strCache>
            </c:strRef>
          </c:cat>
          <c:val>
            <c:numRef>
              <c:f>Rapport!$C$253:$M$253</c:f>
              <c:numCache>
                <c:formatCode>General</c:formatCode>
                <c:ptCount val="11"/>
                <c:pt idx="0">
                  <c:v>34</c:v>
                </c:pt>
                <c:pt idx="1">
                  <c:v>1</c:v>
                </c:pt>
                <c:pt idx="2">
                  <c:v>56</c:v>
                </c:pt>
                <c:pt idx="3">
                  <c:v>45</c:v>
                </c:pt>
                <c:pt idx="4">
                  <c:v>50</c:v>
                </c:pt>
                <c:pt idx="5">
                  <c:v>105</c:v>
                </c:pt>
                <c:pt idx="6">
                  <c:v>3</c:v>
                </c:pt>
                <c:pt idx="7">
                  <c:v>5</c:v>
                </c:pt>
                <c:pt idx="8">
                  <c:v>101</c:v>
                </c:pt>
                <c:pt idx="9">
                  <c:v>1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DE2-41FB-9280-EEACCFC379A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Rapport!$A$24</c:f>
              <c:strCache>
                <c:ptCount val="1"/>
                <c:pt idx="0">
                  <c:v>Cher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Rapport!$B$24:$M$24</c:f>
              <c:numCache>
                <c:formatCode>0</c:formatCode>
                <c:ptCount val="12"/>
                <c:pt idx="0">
                  <c:v>1845.913014001474</c:v>
                </c:pt>
                <c:pt idx="1">
                  <c:v>2717.5152394988945</c:v>
                </c:pt>
                <c:pt idx="2">
                  <c:v>5028.2650552689756</c:v>
                </c:pt>
                <c:pt idx="3">
                  <c:v>6687.1251215917455</c:v>
                </c:pt>
                <c:pt idx="4">
                  <c:v>7735.557575534267</c:v>
                </c:pt>
                <c:pt idx="5">
                  <c:v>6067.1801694915248</c:v>
                </c:pt>
                <c:pt idx="6">
                  <c:v>10129.892579218866</c:v>
                </c:pt>
                <c:pt idx="7">
                  <c:v>11192.791658069269</c:v>
                </c:pt>
                <c:pt idx="8">
                  <c:v>4406.4868238761974</c:v>
                </c:pt>
                <c:pt idx="9">
                  <c:v>5943.7986588061904</c:v>
                </c:pt>
                <c:pt idx="10">
                  <c:v>2135.2916212232867</c:v>
                </c:pt>
                <c:pt idx="11">
                  <c:v>2504.4000073691968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3F-4795-ACB4-363281E1577C}"/>
            </c:ext>
          </c:extLst>
        </c:ser>
        <c:ser>
          <c:idx val="1"/>
          <c:order val="1"/>
          <c:tx>
            <c:strRef>
              <c:f>Rapport!$A$25</c:f>
              <c:strCache>
                <c:ptCount val="1"/>
                <c:pt idx="0">
                  <c:v>Eure-et-Loir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Rapport!$B$25:$M$25</c:f>
              <c:numCache>
                <c:formatCode>0</c:formatCode>
                <c:ptCount val="12"/>
                <c:pt idx="0">
                  <c:v>728.19092627599241</c:v>
                </c:pt>
                <c:pt idx="1">
                  <c:v>1414.7372400756144</c:v>
                </c:pt>
                <c:pt idx="2">
                  <c:v>1980.7353497164461</c:v>
                </c:pt>
                <c:pt idx="3">
                  <c:v>2783.9829867674862</c:v>
                </c:pt>
                <c:pt idx="4">
                  <c:v>3031.5368620037807</c:v>
                </c:pt>
                <c:pt idx="5">
                  <c:v>2294.130434782609</c:v>
                </c:pt>
                <c:pt idx="6">
                  <c:v>2852.2873345935727</c:v>
                </c:pt>
                <c:pt idx="7">
                  <c:v>2413.2778827977318</c:v>
                </c:pt>
                <c:pt idx="8">
                  <c:v>1309.0926275992438</c:v>
                </c:pt>
                <c:pt idx="9">
                  <c:v>2264.1323251417771</c:v>
                </c:pt>
                <c:pt idx="10">
                  <c:v>818.33837429111531</c:v>
                </c:pt>
                <c:pt idx="11">
                  <c:v>1050.3705103969755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3F-4795-ACB4-363281E1577C}"/>
            </c:ext>
          </c:extLst>
        </c:ser>
        <c:ser>
          <c:idx val="2"/>
          <c:order val="2"/>
          <c:tx>
            <c:strRef>
              <c:f>Rapport!$A$26</c:f>
              <c:strCache>
                <c:ptCount val="1"/>
                <c:pt idx="0">
                  <c:v>Indre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Rapport!$B$26:$M$26</c:f>
              <c:numCache>
                <c:formatCode>0</c:formatCode>
                <c:ptCount val="12"/>
                <c:pt idx="0">
                  <c:v>636.16000000000008</c:v>
                </c:pt>
                <c:pt idx="1">
                  <c:v>764.44</c:v>
                </c:pt>
                <c:pt idx="2">
                  <c:v>1236.48</c:v>
                </c:pt>
                <c:pt idx="3">
                  <c:v>7176.96</c:v>
                </c:pt>
                <c:pt idx="4">
                  <c:v>7818.12</c:v>
                </c:pt>
                <c:pt idx="5">
                  <c:v>6413.88</c:v>
                </c:pt>
                <c:pt idx="6">
                  <c:v>11902.96</c:v>
                </c:pt>
                <c:pt idx="7">
                  <c:v>13977.119999999999</c:v>
                </c:pt>
                <c:pt idx="8">
                  <c:v>4051.44</c:v>
                </c:pt>
                <c:pt idx="9">
                  <c:v>4640.88</c:v>
                </c:pt>
                <c:pt idx="10">
                  <c:v>698.59999999999991</c:v>
                </c:pt>
                <c:pt idx="11">
                  <c:v>483.24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3F-4795-ACB4-363281E1577C}"/>
            </c:ext>
          </c:extLst>
        </c:ser>
        <c:ser>
          <c:idx val="3"/>
          <c:order val="3"/>
          <c:tx>
            <c:strRef>
              <c:f>Rapport!$A$27</c:f>
              <c:strCache>
                <c:ptCount val="1"/>
                <c:pt idx="0">
                  <c:v>Indre-et-Loire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Rapport!$B$27:$M$27</c:f>
              <c:numCache>
                <c:formatCode>0</c:formatCode>
                <c:ptCount val="12"/>
                <c:pt idx="0">
                  <c:v>1637.2027743969318</c:v>
                </c:pt>
                <c:pt idx="1">
                  <c:v>2960.5974703439965</c:v>
                </c:pt>
                <c:pt idx="2">
                  <c:v>9464.1015635989479</c:v>
                </c:pt>
                <c:pt idx="3">
                  <c:v>13618.882024841054</c:v>
                </c:pt>
                <c:pt idx="4">
                  <c:v>14149.568787389491</c:v>
                </c:pt>
                <c:pt idx="5">
                  <c:v>10888.774535696424</c:v>
                </c:pt>
                <c:pt idx="6">
                  <c:v>16096.403067697263</c:v>
                </c:pt>
                <c:pt idx="7">
                  <c:v>18579.868234211837</c:v>
                </c:pt>
                <c:pt idx="8">
                  <c:v>10553.299487410937</c:v>
                </c:pt>
                <c:pt idx="9">
                  <c:v>13449.751076510487</c:v>
                </c:pt>
                <c:pt idx="10">
                  <c:v>3448.7844093428598</c:v>
                </c:pt>
                <c:pt idx="11">
                  <c:v>3774.1169830949498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3F-4795-ACB4-363281E1577C}"/>
            </c:ext>
          </c:extLst>
        </c:ser>
        <c:ser>
          <c:idx val="4"/>
          <c:order val="4"/>
          <c:tx>
            <c:strRef>
              <c:f>Rapport!$A$28</c:f>
              <c:strCache>
                <c:ptCount val="1"/>
                <c:pt idx="0">
                  <c:v>Loir-et-Cher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Rapport!$B$28:$M$28</c:f>
              <c:numCache>
                <c:formatCode>0</c:formatCode>
                <c:ptCount val="12"/>
                <c:pt idx="0">
                  <c:v>4207.8714996849403</c:v>
                </c:pt>
                <c:pt idx="1">
                  <c:v>5851.7098172652804</c:v>
                </c:pt>
                <c:pt idx="2">
                  <c:v>13195.651518588531</c:v>
                </c:pt>
                <c:pt idx="3">
                  <c:v>20596.54197857593</c:v>
                </c:pt>
                <c:pt idx="4">
                  <c:v>24155.136824196597</c:v>
                </c:pt>
                <c:pt idx="5">
                  <c:v>21709.545942028984</c:v>
                </c:pt>
                <c:pt idx="6">
                  <c:v>24833.83473219912</c:v>
                </c:pt>
                <c:pt idx="7">
                  <c:v>26838.753238815374</c:v>
                </c:pt>
                <c:pt idx="8">
                  <c:v>13659.656635160682</c:v>
                </c:pt>
                <c:pt idx="9">
                  <c:v>16965.6109073724</c:v>
                </c:pt>
                <c:pt idx="10">
                  <c:v>4665.9621298046623</c:v>
                </c:pt>
                <c:pt idx="11">
                  <c:v>6238.6232073093888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3F-4795-ACB4-363281E1577C}"/>
            </c:ext>
          </c:extLst>
        </c:ser>
        <c:ser>
          <c:idx val="5"/>
          <c:order val="5"/>
          <c:tx>
            <c:strRef>
              <c:f>Rapport!$A$29</c:f>
              <c:strCache>
                <c:ptCount val="1"/>
                <c:pt idx="0">
                  <c:v>Loiret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Rapport!$B$23:$M$23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Rapport!$B$29:$M$29</c:f>
              <c:numCache>
                <c:formatCode>0</c:formatCode>
                <c:ptCount val="12"/>
                <c:pt idx="0">
                  <c:v>952.1726618705037</c:v>
                </c:pt>
                <c:pt idx="1">
                  <c:v>2514.4844124700239</c:v>
                </c:pt>
                <c:pt idx="2">
                  <c:v>3850.1366906474818</c:v>
                </c:pt>
                <c:pt idx="3">
                  <c:v>6000.4412470023981</c:v>
                </c:pt>
                <c:pt idx="4">
                  <c:v>6908.0911270983215</c:v>
                </c:pt>
                <c:pt idx="5">
                  <c:v>5434.0479616306957</c:v>
                </c:pt>
                <c:pt idx="6">
                  <c:v>8423.6498800959234</c:v>
                </c:pt>
                <c:pt idx="7">
                  <c:v>8161.6642685851311</c:v>
                </c:pt>
                <c:pt idx="8">
                  <c:v>3421.5971223021584</c:v>
                </c:pt>
                <c:pt idx="9">
                  <c:v>4620.7170263788967</c:v>
                </c:pt>
                <c:pt idx="10">
                  <c:v>2204.666666666667</c:v>
                </c:pt>
                <c:pt idx="11">
                  <c:v>2416.0071942446043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3F-4795-ACB4-363281E15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540160"/>
        <c:axId val="140554240"/>
      </c:lineChart>
      <c:catAx>
        <c:axId val="1405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40554240"/>
        <c:crosses val="autoZero"/>
        <c:auto val="1"/>
        <c:lblAlgn val="ctr"/>
        <c:lblOffset val="100"/>
        <c:noMultiLvlLbl val="0"/>
      </c:catAx>
      <c:valAx>
        <c:axId val="14055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405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CA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Feuil1!$A$11:$A$16</c:f>
              <c:numCache>
                <c:formatCode>General</c:formatCode>
                <c:ptCount val="6"/>
                <c:pt idx="0">
                  <c:v>18</c:v>
                </c:pt>
                <c:pt idx="1">
                  <c:v>28</c:v>
                </c:pt>
                <c:pt idx="2">
                  <c:v>36</c:v>
                </c:pt>
                <c:pt idx="3">
                  <c:v>37</c:v>
                </c:pt>
                <c:pt idx="4">
                  <c:v>41</c:v>
                </c:pt>
                <c:pt idx="5">
                  <c:v>45</c:v>
                </c:pt>
              </c:numCache>
            </c:numRef>
          </c:cat>
          <c:val>
            <c:numRef>
              <c:f>Feuil1!$B$11:$B$16</c:f>
              <c:numCache>
                <c:formatCode>General</c:formatCode>
                <c:ptCount val="6"/>
                <c:pt idx="0">
                  <c:v>5150250.9000000004</c:v>
                </c:pt>
                <c:pt idx="1">
                  <c:v>309732.2</c:v>
                </c:pt>
                <c:pt idx="2">
                  <c:v>3988398.7</c:v>
                </c:pt>
                <c:pt idx="3">
                  <c:v>19932658.5</c:v>
                </c:pt>
                <c:pt idx="4">
                  <c:v>10229037.5</c:v>
                </c:pt>
                <c:pt idx="5">
                  <c:v>7838914.2999999998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D-4AED-AA15-39AD1D7CD0E1}"/>
            </c:ext>
          </c:extLst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CAT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Feuil1!$A$11:$A$16</c:f>
              <c:numCache>
                <c:formatCode>General</c:formatCode>
                <c:ptCount val="6"/>
                <c:pt idx="0">
                  <c:v>18</c:v>
                </c:pt>
                <c:pt idx="1">
                  <c:v>28</c:v>
                </c:pt>
                <c:pt idx="2">
                  <c:v>36</c:v>
                </c:pt>
                <c:pt idx="3">
                  <c:v>37</c:v>
                </c:pt>
                <c:pt idx="4">
                  <c:v>41</c:v>
                </c:pt>
                <c:pt idx="5">
                  <c:v>45</c:v>
                </c:pt>
              </c:numCache>
            </c:numRef>
          </c:cat>
          <c:val>
            <c:numRef>
              <c:f>Feuil1!$C$11:$C$16</c:f>
              <c:numCache>
                <c:formatCode>General</c:formatCode>
                <c:ptCount val="6"/>
                <c:pt idx="0">
                  <c:v>3950658.4</c:v>
                </c:pt>
                <c:pt idx="1">
                  <c:v>309732.2</c:v>
                </c:pt>
                <c:pt idx="2">
                  <c:v>1686144</c:v>
                </c:pt>
                <c:pt idx="3">
                  <c:v>4525661</c:v>
                </c:pt>
                <c:pt idx="4">
                  <c:v>7955009.2999999998</c:v>
                </c:pt>
                <c:pt idx="5">
                  <c:v>2595126.5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D-4AED-AA15-39AD1D7CD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0280192"/>
        <c:axId val="140281728"/>
      </c:barChart>
      <c:catAx>
        <c:axId val="14028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40281728"/>
        <c:crossesAt val="0"/>
        <c:auto val="1"/>
        <c:lblAlgn val="ctr"/>
        <c:lblOffset val="100"/>
        <c:noMultiLvlLbl val="0"/>
      </c:catAx>
      <c:valAx>
        <c:axId val="140281728"/>
        <c:scaling>
          <c:orientation val="minMax"/>
          <c:max val="200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4028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729682081117416"/>
          <c:y val="0.90285547095835417"/>
          <c:w val="0.15293774171830526"/>
          <c:h val="7.8069605746868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ETP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6E-4E5B-A06F-D63A77BC55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6E-4E5B-A06F-D63A77BC5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18</c:v>
                </c:pt>
                <c:pt idx="1">
                  <c:v>28</c:v>
                </c:pt>
                <c:pt idx="2">
                  <c:v>36</c:v>
                </c:pt>
                <c:pt idx="3">
                  <c:v>37</c:v>
                </c:pt>
                <c:pt idx="4">
                  <c:v>41</c:v>
                </c:pt>
                <c:pt idx="5">
                  <c:v>45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116.3</c:v>
                </c:pt>
                <c:pt idx="1">
                  <c:v>10.7</c:v>
                </c:pt>
                <c:pt idx="2">
                  <c:v>54.8</c:v>
                </c:pt>
                <c:pt idx="3">
                  <c:v>89.2</c:v>
                </c:pt>
                <c:pt idx="4">
                  <c:v>194.9</c:v>
                </c:pt>
                <c:pt idx="5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E-4E5B-A06F-D63A77BC55A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Salariés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6E-4E5B-A06F-D63A77BC5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18</c:v>
                </c:pt>
                <c:pt idx="1">
                  <c:v>28</c:v>
                </c:pt>
                <c:pt idx="2">
                  <c:v>36</c:v>
                </c:pt>
                <c:pt idx="3">
                  <c:v>37</c:v>
                </c:pt>
                <c:pt idx="4">
                  <c:v>41</c:v>
                </c:pt>
                <c:pt idx="5">
                  <c:v>45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136</c:v>
                </c:pt>
                <c:pt idx="1">
                  <c:v>12</c:v>
                </c:pt>
                <c:pt idx="2">
                  <c:v>118</c:v>
                </c:pt>
                <c:pt idx="3">
                  <c:v>128</c:v>
                </c:pt>
                <c:pt idx="4">
                  <c:v>286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E-4E5B-A06F-D63A77BC55A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6E-4E5B-A06F-D63A77BC5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18</c:v>
                </c:pt>
                <c:pt idx="1">
                  <c:v>28</c:v>
                </c:pt>
                <c:pt idx="2">
                  <c:v>36</c:v>
                </c:pt>
                <c:pt idx="3">
                  <c:v>37</c:v>
                </c:pt>
                <c:pt idx="4">
                  <c:v>41</c:v>
                </c:pt>
                <c:pt idx="5">
                  <c:v>45</c:v>
                </c:pt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  <c:pt idx="0">
                  <c:v>50</c:v>
                </c:pt>
                <c:pt idx="1">
                  <c:v>9</c:v>
                </c:pt>
                <c:pt idx="2">
                  <c:v>28</c:v>
                </c:pt>
                <c:pt idx="3">
                  <c:v>82</c:v>
                </c:pt>
                <c:pt idx="4">
                  <c:v>162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6E-4E5B-A06F-D63A77BC55A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CDD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6E-4E5B-A06F-D63A77BC55A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B7C-44E5-BDDC-2259CCCD03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6E-4E5B-A06F-D63A77BC5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18</c:v>
                </c:pt>
                <c:pt idx="1">
                  <c:v>28</c:v>
                </c:pt>
                <c:pt idx="2">
                  <c:v>36</c:v>
                </c:pt>
                <c:pt idx="3">
                  <c:v>37</c:v>
                </c:pt>
                <c:pt idx="4">
                  <c:v>41</c:v>
                </c:pt>
                <c:pt idx="5">
                  <c:v>45</c:v>
                </c:pt>
              </c:numCache>
            </c:numRef>
          </c:cat>
          <c:val>
            <c:numRef>
              <c:f>Feuil1!$E$2:$E$7</c:f>
              <c:numCache>
                <c:formatCode>General</c:formatCode>
                <c:ptCount val="6"/>
                <c:pt idx="0">
                  <c:v>86</c:v>
                </c:pt>
                <c:pt idx="1">
                  <c:v>3</c:v>
                </c:pt>
                <c:pt idx="2">
                  <c:v>90</c:v>
                </c:pt>
                <c:pt idx="3">
                  <c:v>46</c:v>
                </c:pt>
                <c:pt idx="4">
                  <c:v>124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6E-4E5B-A06F-D63A77BC55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0401280"/>
        <c:axId val="140423552"/>
      </c:barChart>
      <c:catAx>
        <c:axId val="14040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40423552"/>
        <c:crosses val="autoZero"/>
        <c:auto val="1"/>
        <c:lblAlgn val="ctr"/>
        <c:lblOffset val="100"/>
        <c:noMultiLvlLbl val="0"/>
      </c:catAx>
      <c:valAx>
        <c:axId val="14042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4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</a:t>
            </a:r>
            <a:r>
              <a:rPr lang="fr-FR" sz="14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d’affaires et charges</a:t>
            </a:r>
            <a:endParaRPr lang="fr-FR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5467392"/>
        <c:axId val="135570560"/>
      </c:barChart>
      <c:catAx>
        <c:axId val="1354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35570560"/>
        <c:crosses val="autoZero"/>
        <c:auto val="1"/>
        <c:lblAlgn val="ctr"/>
        <c:lblOffset val="100"/>
        <c:noMultiLvlLbl val="0"/>
      </c:catAx>
      <c:valAx>
        <c:axId val="13557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BA846-E4E2-4890-A4D4-036848B4F465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040B4A-2275-463B-A4DA-3E294D430FD0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Vacances accessibles à tous </a:t>
          </a:r>
        </a:p>
      </dgm:t>
    </dgm:pt>
    <dgm:pt modelId="{D536AF4E-D42D-42C0-A29F-6586521F8439}" type="parTrans" cxnId="{94441A18-E089-4618-8ACD-AFDAA5CD4223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79E4285-7D9D-4897-BC80-5E0AEE602E51}" type="sibTrans" cxnId="{94441A18-E089-4618-8ACD-AFDAA5CD4223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5E83BAC-DD9D-47A4-94B5-C2E2DD40EBD2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Tourisme et Handicap</a:t>
          </a:r>
          <a:endParaRPr lang="fr-FR" sz="1400" dirty="0">
            <a:latin typeface="Calibri" panose="020F0502020204030204" pitchFamily="34" charset="0"/>
          </a:endParaRPr>
        </a:p>
      </dgm:t>
    </dgm:pt>
    <dgm:pt modelId="{B008EAB8-3980-423A-B68B-C050BC4751B2}" type="parTrans" cxnId="{07730CCD-8E89-48F3-8144-B66089A06F8C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44D67190-45E3-40AE-9FDE-0606E2C19CA5}" type="sibTrans" cxnId="{07730CCD-8E89-48F3-8144-B66089A06F8C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B754DBE-7BB1-4EA2-A5D1-879A453D2822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Respect de l’environnement</a:t>
          </a:r>
        </a:p>
      </dgm:t>
    </dgm:pt>
    <dgm:pt modelId="{1C5B4BCE-EFF3-4F75-8549-D06D30F96806}" type="parTrans" cxnId="{3921D2F4-2A90-47B5-9946-A63BE45E740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0A0CB0FE-C606-4C01-B8DB-E2091572FB88}" type="sibTrans" cxnId="{3921D2F4-2A90-47B5-9946-A63BE45E740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9F3C542-E0D2-42DB-B065-4B421067E2C3}">
      <dgm:prSet phldrT="[Texte]"/>
      <dgm:spPr/>
      <dgm:t>
        <a:bodyPr/>
        <a:lstStyle/>
        <a:p>
          <a:r>
            <a:rPr lang="fr-FR" dirty="0">
              <a:latin typeface="Calibri" panose="020F0502020204030204" pitchFamily="34" charset="0"/>
            </a:rPr>
            <a:t>Qualité de services </a:t>
          </a:r>
        </a:p>
      </dgm:t>
    </dgm:pt>
    <dgm:pt modelId="{A3ED9122-2ABD-4195-B651-6F192B8C1162}" type="parTrans" cxnId="{BA848249-4231-4E85-8310-F13DA87FFE8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C6D89F3-8ADC-4F9F-AB3C-DE3118BA2037}" type="sibTrans" cxnId="{BA848249-4231-4E85-8310-F13DA87FFE8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E8DC0C4E-809E-4FFC-B9FF-26ACCE0AACB5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ISO</a:t>
          </a:r>
        </a:p>
      </dgm:t>
    </dgm:pt>
    <dgm:pt modelId="{49535070-D461-4FE0-AB6D-79FBE4846E2C}" type="parTrans" cxnId="{588D5D15-B4EE-4F5C-9BE1-B06E64CFF75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286AFA73-DC7B-4272-AC83-36848AE2D7B7}" type="sibTrans" cxnId="{588D5D15-B4EE-4F5C-9BE1-B06E64CFF75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B962D2D-6D98-48A8-99DA-838EEBFA11D4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2 La Clef Verte</a:t>
          </a:r>
          <a:endParaRPr lang="fr-FR" sz="1400" dirty="0">
            <a:latin typeface="Calibri" panose="020F0502020204030204" pitchFamily="34" charset="0"/>
          </a:endParaRPr>
        </a:p>
      </dgm:t>
    </dgm:pt>
    <dgm:pt modelId="{5695C78F-3938-46E1-B8E3-3CC4822BE89B}" type="parTrans" cxnId="{6947F966-7AFC-492C-B71E-59EC5ADC213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925A432-B1BC-4CD0-B474-A813E86C806C}" type="sibTrans" cxnId="{6947F966-7AFC-492C-B71E-59EC5ADC213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620A497-6647-4772-A8BC-5A1CCFE46611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1 Chouette Nature</a:t>
          </a:r>
          <a:endParaRPr lang="fr-FR" sz="1400" dirty="0">
            <a:latin typeface="Calibri" panose="020F0502020204030204" pitchFamily="34" charset="0"/>
          </a:endParaRPr>
        </a:p>
      </dgm:t>
    </dgm:pt>
    <dgm:pt modelId="{15C97EC6-B7C4-43A6-B0E6-354783C8CC8E}" type="parTrans" cxnId="{C6EC277B-0188-49FA-9A3B-9457279999C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F27D2D21-4843-41FC-A24B-B2F1B7C1E13D}" type="sibTrans" cxnId="{C6EC277B-0188-49FA-9A3B-9457279999C2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B20AE09-0C79-42A7-8E3C-B672BE29761B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Immatriculation tourisme</a:t>
          </a:r>
          <a:endParaRPr lang="fr-FR" sz="1400" dirty="0">
            <a:latin typeface="Calibri" panose="020F0502020204030204" pitchFamily="34" charset="0"/>
          </a:endParaRPr>
        </a:p>
      </dgm:t>
    </dgm:pt>
    <dgm:pt modelId="{5F722DE8-B620-4191-A695-D7FA8526B6AB}" type="parTrans" cxnId="{6E98F799-30B3-40DA-9315-44ADDE17D6B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67ABBA7-6E15-46AE-9D37-9737F7CEB7E2}" type="sibTrans" cxnId="{6E98F799-30B3-40DA-9315-44ADDE17D6B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648098C-24C3-4044-B757-3280A7B9FE86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 ANCV</a:t>
          </a:r>
          <a:endParaRPr lang="fr-FR" sz="1400" dirty="0">
            <a:latin typeface="Calibri" panose="020F0502020204030204" pitchFamily="34" charset="0"/>
          </a:endParaRPr>
        </a:p>
      </dgm:t>
    </dgm:pt>
    <dgm:pt modelId="{8792EA24-5C72-4801-9AC2-0EDCA837869F}" type="parTrans" cxnId="{CF30035E-68DE-4673-AA10-F0A9BA67446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B33D4B0C-E338-4F82-BFC7-CFCE9E0BAD8C}" type="sibTrans" cxnId="{CF30035E-68DE-4673-AA10-F0A9BA67446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40D70BB-B7DF-4913-8B14-4644BCFD79DE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 VACAF</a:t>
          </a:r>
          <a:endParaRPr lang="fr-FR" sz="1400" dirty="0">
            <a:latin typeface="Calibri" panose="020F0502020204030204" pitchFamily="34" charset="0"/>
          </a:endParaRPr>
        </a:p>
      </dgm:t>
    </dgm:pt>
    <dgm:pt modelId="{4EAED4DD-0761-4E5A-8EF4-DC837291DB65}" type="parTrans" cxnId="{08D1241E-2013-4A3C-A2BA-3A8A7ABF4CB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D9C5A814-11B3-4D84-8167-A80F7D74533C}" type="sibTrans" cxnId="{08D1241E-2013-4A3C-A2BA-3A8A7ABF4CB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3461A783-C018-4935-9DE4-A9342EF060BE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 Agrément PMI (Accueil des maternelles)</a:t>
          </a:r>
          <a:endParaRPr lang="fr-FR" sz="1400" dirty="0">
            <a:latin typeface="Calibri" panose="020F0502020204030204" pitchFamily="34" charset="0"/>
          </a:endParaRPr>
        </a:p>
      </dgm:t>
    </dgm:pt>
    <dgm:pt modelId="{BE66AA25-837E-4078-B34B-95C146E46213}" type="parTrans" cxnId="{BE644A64-32F5-4DC2-8B4B-9867A9E3A8D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D623C79-A958-406F-AA2E-E43E7DDA19F4}" type="sibTrans" cxnId="{BE644A64-32F5-4DC2-8B4B-9867A9E3A8D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F0D2BE2-22A0-46E0-B15C-D752E253F7B2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Agrément Education nationale (Accueil  de scolaires)</a:t>
          </a:r>
          <a:endParaRPr lang="fr-FR" sz="1400" dirty="0">
            <a:latin typeface="Calibri" panose="020F0502020204030204" pitchFamily="34" charset="0"/>
          </a:endParaRPr>
        </a:p>
      </dgm:t>
    </dgm:pt>
    <dgm:pt modelId="{AFE727B1-62D3-40C4-86C8-FEB170725FDA}" type="parTrans" cxnId="{E6EA0697-4E01-4685-9A1C-062DD932B60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1631240-E328-4EA5-8EA4-ABFD110E7BF6}" type="sibTrans" cxnId="{E6EA0697-4E01-4685-9A1C-062DD932B60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940181C9-8D9D-4DA2-885D-548971663504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</a:rPr>
            <a:t>6 distinctions environnementales</a:t>
          </a:r>
        </a:p>
      </dgm:t>
    </dgm:pt>
    <dgm:pt modelId="{7F3D5B7F-1A8B-4F32-B6B5-F13995DA729D}" type="parTrans" cxnId="{211B8658-3B97-41E4-8721-CC8244A98D3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766839E7-2B9B-42AD-8EEC-E65BC5EC01DB}" type="sibTrans" cxnId="{211B8658-3B97-41E4-8721-CC8244A98D36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4424AC1-CEA1-4281-B6CA-1658ADE173BC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  <a:cs typeface="Arial" pitchFamily="34" charset="0"/>
            </a:rPr>
            <a:t>2 Ecolabel européen</a:t>
          </a:r>
          <a:endParaRPr lang="fr-FR" sz="1400" dirty="0">
            <a:latin typeface="Calibri" panose="020F0502020204030204" pitchFamily="34" charset="0"/>
          </a:endParaRPr>
        </a:p>
      </dgm:t>
    </dgm:pt>
    <dgm:pt modelId="{00385C30-7553-4C53-9561-0701E9657189}" type="sibTrans" cxnId="{B6707E4D-9ED5-4F2B-B1AC-5C0F6F9F535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A655D60F-8A04-4CBE-853C-8B6667D7D014}" type="parTrans" cxnId="{B6707E4D-9ED5-4F2B-B1AC-5C0F6F9F5354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59FF5F7-B68D-43E2-9DF1-2DFFA545B04E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CF37D9BF-179E-419A-9153-0594CA3440C9}" type="parTrans" cxnId="{18457B00-914A-4CF3-997E-E133AC03ACE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31029FC6-B20F-4141-B602-1DD813E9A21F}" type="sibTrans" cxnId="{18457B00-914A-4CF3-997E-E133AC03ACE8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FB22834-F982-447B-AD4B-0ABCFF2D1DF0}">
      <dgm:prSet phldrT="[Texte]" custT="1"/>
      <dgm:spPr/>
      <dgm:t>
        <a:bodyPr/>
        <a:lstStyle/>
        <a:p>
          <a:r>
            <a:rPr lang="fr-FR" sz="1400" b="1" dirty="0">
              <a:latin typeface="Calibri" panose="020F0502020204030204" pitchFamily="34" charset="0"/>
            </a:rPr>
            <a:t>31 distinctions qualité </a:t>
          </a:r>
        </a:p>
      </dgm:t>
    </dgm:pt>
    <dgm:pt modelId="{E91E898A-F28A-4F9A-BE92-154E3B8BDAA7}" type="parTrans" cxnId="{B85F2E16-6739-4E74-BB0C-FEBE22B9C40A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D1A7039-E73B-4FD5-8C2A-E9FB3C67DA0F}" type="sibTrans" cxnId="{B85F2E16-6739-4E74-BB0C-FEBE22B9C40A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843AB7E-6FD5-44E8-8723-AD49D8CF6DC7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E3CACA4D-3C63-47AA-B482-ED92B42BEA43}" type="parTrans" cxnId="{3A37DD96-4430-4D3B-A8FF-7077F481775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8A9AC1DD-5607-4051-BD2E-CF11CB676624}" type="sibTrans" cxnId="{3A37DD96-4430-4D3B-A8FF-7077F481775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1F82A5CA-504A-4FCD-8A06-E40FE0B9D935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100" dirty="0">
            <a:latin typeface="Calibri" panose="020F0502020204030204" pitchFamily="34" charset="0"/>
          </a:endParaRPr>
        </a:p>
      </dgm:t>
    </dgm:pt>
    <dgm:pt modelId="{511F4C6B-89C8-49E3-9EEA-F517D2EB3F3B}" type="parTrans" cxnId="{E7A9A718-26A7-4B2B-860A-EFFEB5CD91A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59BE2F27-CB63-48AE-B030-E7F5FAB34944}" type="sibTrans" cxnId="{E7A9A718-26A7-4B2B-860A-EFFEB5CD91AE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CD87618F-EB4E-4E63-AD90-F75FDB143674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Classement Atout France</a:t>
          </a:r>
          <a:endParaRPr lang="fr-FR" sz="1400" dirty="0">
            <a:latin typeface="Calibri" panose="020F0502020204030204" pitchFamily="34" charset="0"/>
          </a:endParaRPr>
        </a:p>
      </dgm:t>
    </dgm:pt>
    <dgm:pt modelId="{E8C8B774-B939-4985-BDB3-59DDC6A40347}" type="parTrans" cxnId="{07EF6019-73AE-4A77-9554-4A7CEED831A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911FB26-C030-4A03-8312-B9CC008BB3A5}" type="sibTrans" cxnId="{07EF6019-73AE-4A77-9554-4A7CEED831AF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56E2C7CE-A107-48D5-85B7-00BB1DD53CC4}">
      <dgm:prSet phldrT="[Texte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dirty="0">
              <a:latin typeface="Calibri" panose="020F0502020204030204" pitchFamily="34" charset="0"/>
            </a:rPr>
            <a:t> </a:t>
          </a: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Accueil Vélo</a:t>
          </a:r>
          <a:endParaRPr lang="fr-FR" sz="1400" dirty="0">
            <a:latin typeface="Calibri" panose="020F0502020204030204" pitchFamily="34" charset="0"/>
          </a:endParaRPr>
        </a:p>
      </dgm:t>
    </dgm:pt>
    <dgm:pt modelId="{C8E709EE-FC9F-4537-B221-3E69456C3696}" type="parTrans" cxnId="{8A449737-6E36-470E-8C66-D3598FEA399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650B31AB-860F-4634-A81C-FCAE1D449D83}" type="sibTrans" cxnId="{8A449737-6E36-470E-8C66-D3598FEA3995}">
      <dgm:prSet/>
      <dgm:spPr/>
      <dgm:t>
        <a:bodyPr/>
        <a:lstStyle/>
        <a:p>
          <a:endParaRPr lang="fr-FR">
            <a:latin typeface="Calibri" panose="020F0502020204030204" pitchFamily="34" charset="0"/>
          </a:endParaRPr>
        </a:p>
      </dgm:t>
    </dgm:pt>
    <dgm:pt modelId="{277A8C47-89AC-4E88-BF04-4F39ECE4EEF9}">
      <dgm:prSet phldrT="[Texte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Agrément Jeunesse et Sports (Accueil de mineurs)</a:t>
          </a:r>
          <a:endParaRPr lang="fr-FR" sz="1400" dirty="0">
            <a:latin typeface="Calibri" panose="020F0502020204030204" pitchFamily="34" charset="0"/>
          </a:endParaRPr>
        </a:p>
      </dgm:t>
    </dgm:pt>
    <dgm:pt modelId="{10653DAA-F573-4E5A-8786-2603BD139A55}" type="parTrans" cxnId="{36DC53E7-9C37-46AA-97D3-DD839C58183A}">
      <dgm:prSet/>
      <dgm:spPr/>
      <dgm:t>
        <a:bodyPr/>
        <a:lstStyle/>
        <a:p>
          <a:endParaRPr lang="fr-FR"/>
        </a:p>
      </dgm:t>
    </dgm:pt>
    <dgm:pt modelId="{E37AF745-46AC-4612-A840-23B379F8FEF4}" type="sibTrans" cxnId="{36DC53E7-9C37-46AA-97D3-DD839C58183A}">
      <dgm:prSet/>
      <dgm:spPr/>
      <dgm:t>
        <a:bodyPr/>
        <a:lstStyle/>
        <a:p>
          <a:endParaRPr lang="fr-FR"/>
        </a:p>
      </dgm:t>
    </dgm:pt>
    <dgm:pt modelId="{5EC5EA97-BD77-44DD-8D90-95FEA13E3A97}">
      <dgm:prSet phldrT="[Texte]" custT="1"/>
      <dgm:spPr/>
      <dgm:t>
        <a:bodyPr/>
        <a:lstStyle/>
        <a:p>
          <a:pPr marL="8890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dirty="0">
              <a:latin typeface="Calibri" panose="020F0502020204030204" pitchFamily="34" charset="0"/>
            </a:rPr>
            <a:t>118 distinctions en lien avec l’accès à tous les publics </a:t>
          </a:r>
        </a:p>
      </dgm:t>
    </dgm:pt>
    <dgm:pt modelId="{F12BF44A-F1D5-43C3-866A-6ACC21FC43C2}" type="parTrans" cxnId="{157FAD14-9737-4221-85BC-4F615EFE8E88}">
      <dgm:prSet/>
      <dgm:spPr/>
      <dgm:t>
        <a:bodyPr/>
        <a:lstStyle/>
        <a:p>
          <a:endParaRPr lang="fr-FR"/>
        </a:p>
      </dgm:t>
    </dgm:pt>
    <dgm:pt modelId="{DCAA9E17-9C93-44DC-8EC7-5734D383C345}" type="sibTrans" cxnId="{157FAD14-9737-4221-85BC-4F615EFE8E88}">
      <dgm:prSet/>
      <dgm:spPr/>
      <dgm:t>
        <a:bodyPr/>
        <a:lstStyle/>
        <a:p>
          <a:endParaRPr lang="fr-FR"/>
        </a:p>
      </dgm:t>
    </dgm:pt>
    <dgm:pt modelId="{0123ADA8-68B3-40D0-AE95-C135F6164CE3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D7DB764A-C4D5-4E4A-BBE6-BCBDBD78BFBE}" type="parTrans" cxnId="{1C111D91-7465-479A-901C-44EAE5336149}">
      <dgm:prSet/>
      <dgm:spPr/>
      <dgm:t>
        <a:bodyPr/>
        <a:lstStyle/>
        <a:p>
          <a:endParaRPr lang="fr-FR"/>
        </a:p>
      </dgm:t>
    </dgm:pt>
    <dgm:pt modelId="{7CA924D4-2FB8-46D2-9103-F402EEB8D75F}" type="sibTrans" cxnId="{1C111D91-7465-479A-901C-44EAE5336149}">
      <dgm:prSet/>
      <dgm:spPr/>
      <dgm:t>
        <a:bodyPr/>
        <a:lstStyle/>
        <a:p>
          <a:endParaRPr lang="fr-FR"/>
        </a:p>
      </dgm:t>
    </dgm:pt>
    <dgm:pt modelId="{1367233A-DA6E-405B-AD6B-83E3DA2E8955}">
      <dgm:prSet phldrT="[Texte]" custT="1"/>
      <dgm:spPr/>
      <dgm:t>
        <a:bodyPr/>
        <a:lstStyle/>
        <a:p>
          <a:endParaRPr lang="fr-FR" sz="1400" dirty="0">
            <a:latin typeface="Calibri" panose="020F0502020204030204" pitchFamily="34" charset="0"/>
          </a:endParaRPr>
        </a:p>
      </dgm:t>
    </dgm:pt>
    <dgm:pt modelId="{5459E6CC-70B5-48B0-B973-475C0A1FFDBC}" type="parTrans" cxnId="{D6B4858F-93DE-40B1-A4C4-5570F2093F6A}">
      <dgm:prSet/>
      <dgm:spPr/>
      <dgm:t>
        <a:bodyPr/>
        <a:lstStyle/>
        <a:p>
          <a:endParaRPr lang="fr-FR"/>
        </a:p>
      </dgm:t>
    </dgm:pt>
    <dgm:pt modelId="{B3AA1209-FB6A-4313-BF85-A671EF4DB1BF}" type="sibTrans" cxnId="{D6B4858F-93DE-40B1-A4C4-5570F2093F6A}">
      <dgm:prSet/>
      <dgm:spPr/>
      <dgm:t>
        <a:bodyPr/>
        <a:lstStyle/>
        <a:p>
          <a:endParaRPr lang="fr-FR"/>
        </a:p>
      </dgm:t>
    </dgm:pt>
    <dgm:pt modelId="{2A5BA525-297F-446D-B6AB-B20D39C59156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1 CED</a:t>
          </a:r>
        </a:p>
      </dgm:t>
    </dgm:pt>
    <dgm:pt modelId="{4CC049CF-38B0-4D13-B7C6-D7E5C52EC20D}" type="parTrans" cxnId="{FA23F95D-67AF-41D4-9C64-C7B8E088441B}">
      <dgm:prSet/>
      <dgm:spPr/>
      <dgm:t>
        <a:bodyPr/>
        <a:lstStyle/>
        <a:p>
          <a:endParaRPr lang="fr-FR"/>
        </a:p>
      </dgm:t>
    </dgm:pt>
    <dgm:pt modelId="{0C0ED86D-AF95-4A8B-8DF8-9250E2141741}" type="sibTrans" cxnId="{FA23F95D-67AF-41D4-9C64-C7B8E088441B}">
      <dgm:prSet/>
      <dgm:spPr/>
      <dgm:t>
        <a:bodyPr/>
        <a:lstStyle/>
        <a:p>
          <a:endParaRPr lang="fr-FR"/>
        </a:p>
      </dgm:t>
    </dgm:pt>
    <dgm:pt modelId="{EE01C676-1996-4611-B8E8-69D062EFF193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Gîte de France</a:t>
          </a:r>
        </a:p>
      </dgm:t>
    </dgm:pt>
    <dgm:pt modelId="{D2981D91-C6BC-4F07-87A6-5DDC6E6B4B27}" type="parTrans" cxnId="{405977E4-81BE-4E99-A21B-56A765C7B638}">
      <dgm:prSet/>
      <dgm:spPr/>
      <dgm:t>
        <a:bodyPr/>
        <a:lstStyle/>
        <a:p>
          <a:endParaRPr lang="fr-FR"/>
        </a:p>
      </dgm:t>
    </dgm:pt>
    <dgm:pt modelId="{1D03EC73-6625-418F-92FF-C23CA4B4B25E}" type="sibTrans" cxnId="{405977E4-81BE-4E99-A21B-56A765C7B638}">
      <dgm:prSet/>
      <dgm:spPr/>
      <dgm:t>
        <a:bodyPr/>
        <a:lstStyle/>
        <a:p>
          <a:endParaRPr lang="fr-FR"/>
        </a:p>
      </dgm:t>
    </dgm:pt>
    <dgm:pt modelId="{D57C5AFE-6B4E-44E2-AFCE-687D608B8383}">
      <dgm:prSet phldrT="[Texte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i="0" dirty="0">
              <a:latin typeface="Calibri" panose="020F0502020204030204" pitchFamily="34" charset="0"/>
              <a:cs typeface="Arial" pitchFamily="34" charset="0"/>
            </a:rPr>
            <a:t> Vacances Adaptées Organisées</a:t>
          </a: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400" dirty="0">
            <a:latin typeface="Calibri" panose="020F0502020204030204" pitchFamily="34" charset="0"/>
          </a:endParaRPr>
        </a:p>
      </dgm:t>
    </dgm:pt>
    <dgm:pt modelId="{22E06E23-F883-499C-B4CE-7CF797AEBFFB}" type="parTrans" cxnId="{82ADEB76-14DD-40F8-B0FA-5B95ED71D07F}">
      <dgm:prSet/>
      <dgm:spPr/>
      <dgm:t>
        <a:bodyPr/>
        <a:lstStyle/>
        <a:p>
          <a:endParaRPr lang="fr-FR"/>
        </a:p>
      </dgm:t>
    </dgm:pt>
    <dgm:pt modelId="{A151A5A8-2B65-414F-B957-E149E8A8D5EE}" type="sibTrans" cxnId="{82ADEB76-14DD-40F8-B0FA-5B95ED71D07F}">
      <dgm:prSet/>
      <dgm:spPr/>
      <dgm:t>
        <a:bodyPr/>
        <a:lstStyle/>
        <a:p>
          <a:endParaRPr lang="fr-FR"/>
        </a:p>
      </dgm:t>
    </dgm:pt>
    <dgm:pt modelId="{2C1E3A86-425D-4411-A04B-0B23F775163D}">
      <dgm:prSet phldrT="[Texte]" custT="1"/>
      <dgm:spPr/>
      <dgm:t>
        <a:bodyPr/>
        <a:lstStyle/>
        <a:p>
          <a:r>
            <a:rPr lang="fr-FR" sz="1400" baseline="0" dirty="0">
              <a:latin typeface="Calibri" panose="020F0502020204030204" pitchFamily="34" charset="0"/>
              <a:cs typeface="Arial" pitchFamily="34" charset="0"/>
            </a:rPr>
            <a:t>ISQ-OPQF</a:t>
          </a:r>
        </a:p>
      </dgm:t>
    </dgm:pt>
    <dgm:pt modelId="{34F5F232-A95E-445A-90F5-BC60E0182CBA}" type="parTrans" cxnId="{9028B6F5-66F8-46EA-B230-8F335D9ECBA5}">
      <dgm:prSet/>
      <dgm:spPr/>
      <dgm:t>
        <a:bodyPr/>
        <a:lstStyle/>
        <a:p>
          <a:endParaRPr lang="fr-FR"/>
        </a:p>
      </dgm:t>
    </dgm:pt>
    <dgm:pt modelId="{ED70C570-25BB-4404-95F5-F7F0702246E9}" type="sibTrans" cxnId="{9028B6F5-66F8-46EA-B230-8F335D9ECBA5}">
      <dgm:prSet/>
      <dgm:spPr/>
      <dgm:t>
        <a:bodyPr/>
        <a:lstStyle/>
        <a:p>
          <a:endParaRPr lang="fr-FR"/>
        </a:p>
      </dgm:t>
    </dgm:pt>
    <dgm:pt modelId="{516F2CB3-0C93-462A-A2EC-0B41B125D8E3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Logis de France</a:t>
          </a:r>
        </a:p>
      </dgm:t>
    </dgm:pt>
    <dgm:pt modelId="{592476D8-B697-434A-BD57-62591535D316}" type="parTrans" cxnId="{0EA684A0-90C3-4DFB-9668-EC2459BB36D3}">
      <dgm:prSet/>
      <dgm:spPr/>
      <dgm:t>
        <a:bodyPr/>
        <a:lstStyle/>
        <a:p>
          <a:endParaRPr lang="fr-FR"/>
        </a:p>
      </dgm:t>
    </dgm:pt>
    <dgm:pt modelId="{1F4FCBAF-42C9-41B0-A1AE-B0EAAEA0B823}" type="sibTrans" cxnId="{0EA684A0-90C3-4DFB-9668-EC2459BB36D3}">
      <dgm:prSet/>
      <dgm:spPr/>
      <dgm:t>
        <a:bodyPr/>
        <a:lstStyle/>
        <a:p>
          <a:endParaRPr lang="fr-FR"/>
        </a:p>
      </dgm:t>
    </dgm:pt>
    <dgm:pt modelId="{C7440365-7639-4D35-A6E7-04440B865F23}">
      <dgm:prSet phldrT="[Texte]" custT="1"/>
      <dgm:spPr/>
      <dgm:t>
        <a:bodyPr/>
        <a:lstStyle/>
        <a:p>
          <a:r>
            <a:rPr lang="fr-FR" sz="1400" dirty="0">
              <a:latin typeface="Calibri" panose="020F0502020204030204" pitchFamily="34" charset="0"/>
            </a:rPr>
            <a:t>Hébergement pêche</a:t>
          </a:r>
        </a:p>
      </dgm:t>
    </dgm:pt>
    <dgm:pt modelId="{71C6F1D3-CA0F-415E-ACB3-6800248DB80F}" type="parTrans" cxnId="{B1955FE8-9C12-4C5F-B17B-F281F7A2D2C7}">
      <dgm:prSet/>
      <dgm:spPr/>
      <dgm:t>
        <a:bodyPr/>
        <a:lstStyle/>
        <a:p>
          <a:endParaRPr lang="fr-FR"/>
        </a:p>
      </dgm:t>
    </dgm:pt>
    <dgm:pt modelId="{5BE38240-3FFB-47F0-91EC-7A1AE1506457}" type="sibTrans" cxnId="{B1955FE8-9C12-4C5F-B17B-F281F7A2D2C7}">
      <dgm:prSet/>
      <dgm:spPr/>
      <dgm:t>
        <a:bodyPr/>
        <a:lstStyle/>
        <a:p>
          <a:endParaRPr lang="fr-FR"/>
        </a:p>
      </dgm:t>
    </dgm:pt>
    <dgm:pt modelId="{A3B339F9-C0B3-4D82-802C-B9FDD0FBE688}" type="pres">
      <dgm:prSet presAssocID="{781BA846-E4E2-4890-A4D4-036848B4F465}" presName="linearFlow" presStyleCnt="0">
        <dgm:presLayoutVars>
          <dgm:dir/>
          <dgm:animLvl val="lvl"/>
          <dgm:resizeHandles/>
        </dgm:presLayoutVars>
      </dgm:prSet>
      <dgm:spPr/>
    </dgm:pt>
    <dgm:pt modelId="{26CFC7DB-2C64-42E6-BFC8-A2FA781F5F2A}" type="pres">
      <dgm:prSet presAssocID="{72040B4A-2275-463B-A4DA-3E294D430FD0}" presName="compositeNode" presStyleCnt="0">
        <dgm:presLayoutVars>
          <dgm:bulletEnabled val="1"/>
        </dgm:presLayoutVars>
      </dgm:prSet>
      <dgm:spPr/>
    </dgm:pt>
    <dgm:pt modelId="{D29930C8-5BDF-407E-B676-59104AD3FD6A}" type="pres">
      <dgm:prSet presAssocID="{72040B4A-2275-463B-A4DA-3E294D430FD0}" presName="image" presStyleLbl="fgImgPlace1" presStyleIdx="0" presStyleCnt="3" custScaleX="140216" custLinFactNeighborY="467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CCF06AA-B949-426F-8644-8659457D28A7}" type="pres">
      <dgm:prSet presAssocID="{72040B4A-2275-463B-A4DA-3E294D430FD0}" presName="childNode" presStyleLbl="node1" presStyleIdx="0" presStyleCnt="3" custScaleX="121343" custScaleY="104823" custLinFactNeighborX="12342" custLinFactNeighborY="4691">
        <dgm:presLayoutVars>
          <dgm:bulletEnabled val="1"/>
        </dgm:presLayoutVars>
      </dgm:prSet>
      <dgm:spPr/>
    </dgm:pt>
    <dgm:pt modelId="{748EF9C6-0C43-43F7-88BE-4F697F5285DF}" type="pres">
      <dgm:prSet presAssocID="{72040B4A-2275-463B-A4DA-3E294D430FD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FD4B672-4A33-4F19-AAEC-79A8348B8A5A}" type="pres">
      <dgm:prSet presAssocID="{179E4285-7D9D-4897-BC80-5E0AEE602E51}" presName="sibTrans" presStyleCnt="0"/>
      <dgm:spPr/>
    </dgm:pt>
    <dgm:pt modelId="{7CAB006C-4AB3-4EC7-962B-7926A938125D}" type="pres">
      <dgm:prSet presAssocID="{BB754DBE-7BB1-4EA2-A5D1-879A453D2822}" presName="compositeNode" presStyleCnt="0">
        <dgm:presLayoutVars>
          <dgm:bulletEnabled val="1"/>
        </dgm:presLayoutVars>
      </dgm:prSet>
      <dgm:spPr/>
    </dgm:pt>
    <dgm:pt modelId="{6A70DEC4-B3BA-45AF-B8FA-1CB525BABE08}" type="pres">
      <dgm:prSet presAssocID="{BB754DBE-7BB1-4EA2-A5D1-879A453D2822}" presName="image" presStyleLbl="fgImgPlace1" presStyleIdx="1" presStyleCnt="3" custLinFactNeighborY="2688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AE2608B-B894-4E65-88A4-8FB3B31660B2}" type="pres">
      <dgm:prSet presAssocID="{BB754DBE-7BB1-4EA2-A5D1-879A453D2822}" presName="childNode" presStyleLbl="node1" presStyleIdx="1" presStyleCnt="3" custScaleX="117902" custLinFactNeighborX="12342" custLinFactNeighborY="3952">
        <dgm:presLayoutVars>
          <dgm:bulletEnabled val="1"/>
        </dgm:presLayoutVars>
      </dgm:prSet>
      <dgm:spPr/>
    </dgm:pt>
    <dgm:pt modelId="{5B8CF325-5026-47F4-8796-6C4C8FEF96BD}" type="pres">
      <dgm:prSet presAssocID="{BB754DBE-7BB1-4EA2-A5D1-879A453D2822}" presName="parentNode" presStyleLbl="revTx" presStyleIdx="1" presStyleCnt="3" custLinFactNeighborX="12211" custLinFactNeighborY="7572">
        <dgm:presLayoutVars>
          <dgm:chMax val="0"/>
          <dgm:bulletEnabled val="1"/>
        </dgm:presLayoutVars>
      </dgm:prSet>
      <dgm:spPr/>
    </dgm:pt>
    <dgm:pt modelId="{C220C167-FAFA-4037-A477-07C0CC96E744}" type="pres">
      <dgm:prSet presAssocID="{0A0CB0FE-C606-4C01-B8DB-E2091572FB88}" presName="sibTrans" presStyleCnt="0"/>
      <dgm:spPr/>
    </dgm:pt>
    <dgm:pt modelId="{7AE17C15-4E55-484F-9B30-C5076B92B885}" type="pres">
      <dgm:prSet presAssocID="{89F3C542-E0D2-42DB-B065-4B421067E2C3}" presName="compositeNode" presStyleCnt="0">
        <dgm:presLayoutVars>
          <dgm:bulletEnabled val="1"/>
        </dgm:presLayoutVars>
      </dgm:prSet>
      <dgm:spPr/>
    </dgm:pt>
    <dgm:pt modelId="{C458970B-CA53-4834-B1AF-7DFBA9A10173}" type="pres">
      <dgm:prSet presAssocID="{89F3C542-E0D2-42DB-B065-4B421067E2C3}" presName="image" presStyleLbl="fgImgPlace1" presStyleIdx="2" presStyleCnt="3" custLinFactNeighborY="2688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2C802B2-423A-4382-9FA9-A1F019373939}" type="pres">
      <dgm:prSet presAssocID="{89F3C542-E0D2-42DB-B065-4B421067E2C3}" presName="childNode" presStyleLbl="node1" presStyleIdx="2" presStyleCnt="3" custScaleX="121792" custLinFactNeighborX="2394" custLinFactNeighborY="3952">
        <dgm:presLayoutVars>
          <dgm:bulletEnabled val="1"/>
        </dgm:presLayoutVars>
      </dgm:prSet>
      <dgm:spPr/>
    </dgm:pt>
    <dgm:pt modelId="{4D9B4C3D-C077-4991-B33F-5158A08F50C0}" type="pres">
      <dgm:prSet presAssocID="{89F3C542-E0D2-42DB-B065-4B421067E2C3}" presName="parentNode" presStyleLbl="revTx" presStyleIdx="2" presStyleCnt="3" custScaleY="71896" custLinFactNeighborX="-50904" custLinFactNeighborY="-5084">
        <dgm:presLayoutVars>
          <dgm:chMax val="0"/>
          <dgm:bulletEnabled val="1"/>
        </dgm:presLayoutVars>
      </dgm:prSet>
      <dgm:spPr/>
    </dgm:pt>
  </dgm:ptLst>
  <dgm:cxnLst>
    <dgm:cxn modelId="{25DEE7D0-5604-4666-A7BC-BCBCCAEAC9A8}" type="presOf" srcId="{C7440365-7639-4D35-A6E7-04440B865F23}" destId="{82C802B2-423A-4382-9FA9-A1F019373939}" srcOrd="0" destOrd="9" presId="urn:microsoft.com/office/officeart/2005/8/layout/hList2#1"/>
    <dgm:cxn modelId="{F26747CC-DBB1-48A7-ADD4-148D106266B9}" type="presOf" srcId="{1F82A5CA-504A-4FCD-8A06-E40FE0B9D935}" destId="{2CCF06AA-B949-426F-8644-8659457D28A7}" srcOrd="0" destOrd="1" presId="urn:microsoft.com/office/officeart/2005/8/layout/hList2#1"/>
    <dgm:cxn modelId="{B1955FE8-9C12-4C5F-B17B-F281F7A2D2C7}" srcId="{89F3C542-E0D2-42DB-B065-4B421067E2C3}" destId="{C7440365-7639-4D35-A6E7-04440B865F23}" srcOrd="9" destOrd="0" parTransId="{71C6F1D3-CA0F-415E-ACB3-6800248DB80F}" sibTransId="{5BE38240-3FFB-47F0-91EC-7A1AE1506457}"/>
    <dgm:cxn modelId="{700B1A34-88BA-432B-9E7D-151EA5EA625B}" type="presOf" srcId="{CFB22834-F982-447B-AD4B-0ABCFF2D1DF0}" destId="{82C802B2-423A-4382-9FA9-A1F019373939}" srcOrd="0" destOrd="0" presId="urn:microsoft.com/office/officeart/2005/8/layout/hList2#1"/>
    <dgm:cxn modelId="{93D71275-0748-48D4-902C-1DD9AF2BDAF5}" type="presOf" srcId="{6620A497-6647-4772-A8BC-5A1CCFE46611}" destId="{2AE2608B-B894-4E65-88A4-8FB3B31660B2}" srcOrd="0" destOrd="5" presId="urn:microsoft.com/office/officeart/2005/8/layout/hList2#1"/>
    <dgm:cxn modelId="{CF30035E-68DE-4673-AA10-F0A9BA674466}" srcId="{72040B4A-2275-463B-A4DA-3E294D430FD0}" destId="{C648098C-24C3-4044-B757-3280A7B9FE86}" srcOrd="3" destOrd="0" parTransId="{8792EA24-5C72-4801-9AC2-0EDCA837869F}" sibTransId="{B33D4B0C-E338-4F82-BFC7-CFCE9E0BAD8C}"/>
    <dgm:cxn modelId="{9028B6F5-66F8-46EA-B230-8F335D9ECBA5}" srcId="{89F3C542-E0D2-42DB-B065-4B421067E2C3}" destId="{2C1E3A86-425D-4411-A04B-0B23F775163D}" srcOrd="4" destOrd="0" parTransId="{34F5F232-A95E-445A-90F5-BC60E0182CBA}" sibTransId="{ED70C570-25BB-4404-95F5-F7F0702246E9}"/>
    <dgm:cxn modelId="{1E374FE2-EC99-4778-82D5-19C378CE582A}" type="presOf" srcId="{2C1E3A86-425D-4411-A04B-0B23F775163D}" destId="{82C802B2-423A-4382-9FA9-A1F019373939}" srcOrd="0" destOrd="4" presId="urn:microsoft.com/office/officeart/2005/8/layout/hList2#1"/>
    <dgm:cxn modelId="{85F9A8B8-25AA-4ED9-A042-04054FA0DB1B}" type="presOf" srcId="{56E2C7CE-A107-48D5-85B7-00BB1DD53CC4}" destId="{2CCF06AA-B949-426F-8644-8659457D28A7}" srcOrd="0" destOrd="8" presId="urn:microsoft.com/office/officeart/2005/8/layout/hList2#1"/>
    <dgm:cxn modelId="{10DAE2D8-6E27-431F-860B-8F2DA6B50DA2}" type="presOf" srcId="{EE01C676-1996-4611-B8E8-69D062EFF193}" destId="{82C802B2-423A-4382-9FA9-A1F019373939}" srcOrd="0" destOrd="7" presId="urn:microsoft.com/office/officeart/2005/8/layout/hList2#1"/>
    <dgm:cxn modelId="{FA23F95D-67AF-41D4-9C64-C7B8E088441B}" srcId="{BB754DBE-7BB1-4EA2-A5D1-879A453D2822}" destId="{2A5BA525-297F-446D-B6AB-B20D39C59156}" srcOrd="6" destOrd="0" parTransId="{4CC049CF-38B0-4D13-B7C6-D7E5C52EC20D}" sibTransId="{0C0ED86D-AF95-4A8B-8DF8-9250E2141741}"/>
    <dgm:cxn modelId="{21C8E0D2-B560-4687-83E8-520321B116BE}" type="presOf" srcId="{CD87618F-EB4E-4E63-AD90-F75FDB143674}" destId="{82C802B2-423A-4382-9FA9-A1F019373939}" srcOrd="0" destOrd="6" presId="urn:microsoft.com/office/officeart/2005/8/layout/hList2#1"/>
    <dgm:cxn modelId="{3921D2F4-2A90-47B5-9946-A63BE45E7405}" srcId="{781BA846-E4E2-4890-A4D4-036848B4F465}" destId="{BB754DBE-7BB1-4EA2-A5D1-879A453D2822}" srcOrd="1" destOrd="0" parTransId="{1C5B4BCE-EFF3-4F75-8549-D06D30F96806}" sibTransId="{0A0CB0FE-C606-4C01-B8DB-E2091572FB88}"/>
    <dgm:cxn modelId="{F74454B7-1A2C-4788-B607-2B910167BE5B}" type="presOf" srcId="{859FF5F7-B68D-43E2-9DF1-2DFFA545B04E}" destId="{2AE2608B-B894-4E65-88A4-8FB3B31660B2}" srcOrd="0" destOrd="2" presId="urn:microsoft.com/office/officeart/2005/8/layout/hList2#1"/>
    <dgm:cxn modelId="{BE644A64-32F5-4DC2-8B4B-9867A9E3A8D5}" srcId="{72040B4A-2275-463B-A4DA-3E294D430FD0}" destId="{3461A783-C018-4935-9DE4-A9342EF060BE}" srcOrd="5" destOrd="0" parTransId="{BE66AA25-837E-4078-B34B-95C146E46213}" sibTransId="{8D623C79-A958-406F-AA2E-E43E7DDA19F4}"/>
    <dgm:cxn modelId="{82ADEB76-14DD-40F8-B0FA-5B95ED71D07F}" srcId="{72040B4A-2275-463B-A4DA-3E294D430FD0}" destId="{D57C5AFE-6B4E-44E2-AFCE-687D608B8383}" srcOrd="9" destOrd="0" parTransId="{22E06E23-F883-499C-B4CE-7CF797AEBFFB}" sibTransId="{A151A5A8-2B65-414F-B957-E149E8A8D5EE}"/>
    <dgm:cxn modelId="{D9405926-DFF9-41C5-B982-DCADA011DA90}" type="presOf" srcId="{277A8C47-89AC-4E88-BF04-4F39ECE4EEF9}" destId="{2CCF06AA-B949-426F-8644-8659457D28A7}" srcOrd="0" destOrd="7" presId="urn:microsoft.com/office/officeart/2005/8/layout/hList2#1"/>
    <dgm:cxn modelId="{E7A9A718-26A7-4B2B-860A-EFFEB5CD91AE}" srcId="{72040B4A-2275-463B-A4DA-3E294D430FD0}" destId="{1F82A5CA-504A-4FCD-8A06-E40FE0B9D935}" srcOrd="1" destOrd="0" parTransId="{511F4C6B-89C8-49E3-9EEA-F517D2EB3F3B}" sibTransId="{59BE2F27-CB63-48AE-B030-E7F5FAB34944}"/>
    <dgm:cxn modelId="{A902FE9C-84BC-430B-A3BD-E3685384137E}" type="presOf" srcId="{89F3C542-E0D2-42DB-B065-4B421067E2C3}" destId="{4D9B4C3D-C077-4991-B33F-5158A08F50C0}" srcOrd="0" destOrd="0" presId="urn:microsoft.com/office/officeart/2005/8/layout/hList2#1"/>
    <dgm:cxn modelId="{157FAD14-9737-4221-85BC-4F615EFE8E88}" srcId="{72040B4A-2275-463B-A4DA-3E294D430FD0}" destId="{5EC5EA97-BD77-44DD-8D90-95FEA13E3A97}" srcOrd="0" destOrd="0" parTransId="{F12BF44A-F1D5-43C3-866A-6ACC21FC43C2}" sibTransId="{DCAA9E17-9C93-44DC-8EC7-5734D383C345}"/>
    <dgm:cxn modelId="{211B8658-3B97-41E4-8721-CC8244A98D36}" srcId="{BB754DBE-7BB1-4EA2-A5D1-879A453D2822}" destId="{940181C9-8D9D-4DA2-885D-548971663504}" srcOrd="0" destOrd="0" parTransId="{7F3D5B7F-1A8B-4F32-B6B5-F13995DA729D}" sibTransId="{766839E7-2B9B-42AD-8EEC-E65BC5EC01DB}"/>
    <dgm:cxn modelId="{E6EA0697-4E01-4685-9A1C-062DD932B606}" srcId="{72040B4A-2275-463B-A4DA-3E294D430FD0}" destId="{6F0D2BE2-22A0-46E0-B15C-D752E253F7B2}" srcOrd="6" destOrd="0" parTransId="{AFE727B1-62D3-40C4-86C8-FEB170725FDA}" sibTransId="{81631240-E328-4EA5-8EA4-ABFD110E7BF6}"/>
    <dgm:cxn modelId="{588D5D15-B4EE-4F5C-9BE1-B06E64CFF75E}" srcId="{89F3C542-E0D2-42DB-B065-4B421067E2C3}" destId="{E8DC0C4E-809E-4FFC-B9FF-26ACCE0AACB5}" srcOrd="3" destOrd="0" parTransId="{49535070-D461-4FE0-AB6D-79FBE4846E2C}" sibTransId="{286AFA73-DC7B-4272-AC83-36848AE2D7B7}"/>
    <dgm:cxn modelId="{3A37DD96-4430-4D3B-A8FF-7077F481775F}" srcId="{89F3C542-E0D2-42DB-B065-4B421067E2C3}" destId="{C843AB7E-6FD5-44E8-8723-AD49D8CF6DC7}" srcOrd="2" destOrd="0" parTransId="{E3CACA4D-3C63-47AA-B482-ED92B42BEA43}" sibTransId="{8A9AC1DD-5607-4051-BD2E-CF11CB676624}"/>
    <dgm:cxn modelId="{07730CCD-8E89-48F3-8144-B66089A06F8C}" srcId="{72040B4A-2275-463B-A4DA-3E294D430FD0}" destId="{B5E83BAC-DD9D-47A4-94B5-C2E2DD40EBD2}" srcOrd="2" destOrd="0" parTransId="{B008EAB8-3980-423A-B68B-C050BC4751B2}" sibTransId="{44D67190-45E3-40AE-9FDE-0606E2C19CA5}"/>
    <dgm:cxn modelId="{405977E4-81BE-4E99-A21B-56A765C7B638}" srcId="{89F3C542-E0D2-42DB-B065-4B421067E2C3}" destId="{EE01C676-1996-4611-B8E8-69D062EFF193}" srcOrd="7" destOrd="0" parTransId="{D2981D91-C6BC-4F07-87A6-5DDC6E6B4B27}" sibTransId="{1D03EC73-6625-418F-92FF-C23CA4B4B25E}"/>
    <dgm:cxn modelId="{26D2C816-6B49-4EA6-849A-B4C86B95EDE0}" type="presOf" srcId="{A40D70BB-B7DF-4913-8B14-4644BCFD79DE}" destId="{2CCF06AA-B949-426F-8644-8659457D28A7}" srcOrd="0" destOrd="4" presId="urn:microsoft.com/office/officeart/2005/8/layout/hList2#1"/>
    <dgm:cxn modelId="{5B80B85F-B4E5-4076-99DE-933D6A688E43}" type="presOf" srcId="{C648098C-24C3-4044-B757-3280A7B9FE86}" destId="{2CCF06AA-B949-426F-8644-8659457D28A7}" srcOrd="0" destOrd="3" presId="urn:microsoft.com/office/officeart/2005/8/layout/hList2#1"/>
    <dgm:cxn modelId="{94441A18-E089-4618-8ACD-AFDAA5CD4223}" srcId="{781BA846-E4E2-4890-A4D4-036848B4F465}" destId="{72040B4A-2275-463B-A4DA-3E294D430FD0}" srcOrd="0" destOrd="0" parTransId="{D536AF4E-D42D-42C0-A29F-6586521F8439}" sibTransId="{179E4285-7D9D-4897-BC80-5E0AEE602E51}"/>
    <dgm:cxn modelId="{D62A13FD-88B7-4CF7-BA36-5815B9D1A49D}" type="presOf" srcId="{940181C9-8D9D-4DA2-885D-548971663504}" destId="{2AE2608B-B894-4E65-88A4-8FB3B31660B2}" srcOrd="0" destOrd="0" presId="urn:microsoft.com/office/officeart/2005/8/layout/hList2#1"/>
    <dgm:cxn modelId="{B4237DC6-C980-4E1B-BFD4-C6586155DCBE}" type="presOf" srcId="{E8DC0C4E-809E-4FFC-B9FF-26ACCE0AACB5}" destId="{82C802B2-423A-4382-9FA9-A1F019373939}" srcOrd="0" destOrd="3" presId="urn:microsoft.com/office/officeart/2005/8/layout/hList2#1"/>
    <dgm:cxn modelId="{B54127C5-29CA-438B-927B-662000D85C83}" type="presOf" srcId="{72040B4A-2275-463B-A4DA-3E294D430FD0}" destId="{748EF9C6-0C43-43F7-88BE-4F697F5285DF}" srcOrd="0" destOrd="0" presId="urn:microsoft.com/office/officeart/2005/8/layout/hList2#1"/>
    <dgm:cxn modelId="{0AC3463D-01F1-43E5-AD89-FE62FBCF20BB}" type="presOf" srcId="{D57C5AFE-6B4E-44E2-AFCE-687D608B8383}" destId="{2CCF06AA-B949-426F-8644-8659457D28A7}" srcOrd="0" destOrd="9" presId="urn:microsoft.com/office/officeart/2005/8/layout/hList2#1"/>
    <dgm:cxn modelId="{8A449737-6E36-470E-8C66-D3598FEA3995}" srcId="{72040B4A-2275-463B-A4DA-3E294D430FD0}" destId="{56E2C7CE-A107-48D5-85B7-00BB1DD53CC4}" srcOrd="8" destOrd="0" parTransId="{C8E709EE-FC9F-4537-B221-3E69456C3696}" sibTransId="{650B31AB-860F-4634-A81C-FCAE1D449D83}"/>
    <dgm:cxn modelId="{440EB4B1-6112-4730-90F5-CFB3EC3BF0BB}" type="presOf" srcId="{0123ADA8-68B3-40D0-AE95-C135F6164CE3}" destId="{2AE2608B-B894-4E65-88A4-8FB3B31660B2}" srcOrd="0" destOrd="1" presId="urn:microsoft.com/office/officeart/2005/8/layout/hList2#1"/>
    <dgm:cxn modelId="{B85F2E16-6739-4E74-BB0C-FEBE22B9C40A}" srcId="{89F3C542-E0D2-42DB-B065-4B421067E2C3}" destId="{CFB22834-F982-447B-AD4B-0ABCFF2D1DF0}" srcOrd="0" destOrd="0" parTransId="{E91E898A-F28A-4F9A-BE92-154E3B8BDAA7}" sibTransId="{8D1A7039-E73B-4FD5-8C2A-E9FB3C67DA0F}"/>
    <dgm:cxn modelId="{1C111D91-7465-479A-901C-44EAE5336149}" srcId="{BB754DBE-7BB1-4EA2-A5D1-879A453D2822}" destId="{0123ADA8-68B3-40D0-AE95-C135F6164CE3}" srcOrd="1" destOrd="0" parTransId="{D7DB764A-C4D5-4E4A-BBE6-BCBDBD78BFBE}" sibTransId="{7CA924D4-2FB8-46D2-9103-F402EEB8D75F}"/>
    <dgm:cxn modelId="{5600FF1F-8DCB-47C1-8E5B-37718384565D}" type="presOf" srcId="{BB962D2D-6D98-48A8-99DA-838EEBFA11D4}" destId="{2AE2608B-B894-4E65-88A4-8FB3B31660B2}" srcOrd="0" destOrd="4" presId="urn:microsoft.com/office/officeart/2005/8/layout/hList2#1"/>
    <dgm:cxn modelId="{91F5115E-2B3A-4E02-A639-C7D8B92C14DF}" type="presOf" srcId="{B5E83BAC-DD9D-47A4-94B5-C2E2DD40EBD2}" destId="{2CCF06AA-B949-426F-8644-8659457D28A7}" srcOrd="0" destOrd="2" presId="urn:microsoft.com/office/officeart/2005/8/layout/hList2#1"/>
    <dgm:cxn modelId="{0EA684A0-90C3-4DFB-9668-EC2459BB36D3}" srcId="{89F3C542-E0D2-42DB-B065-4B421067E2C3}" destId="{516F2CB3-0C93-462A-A2EC-0B41B125D8E3}" srcOrd="8" destOrd="0" parTransId="{592476D8-B697-434A-BD57-62591535D316}" sibTransId="{1F4FCBAF-42C9-41B0-A1AE-B0EAAEA0B823}"/>
    <dgm:cxn modelId="{18457B00-914A-4CF3-997E-E133AC03ACE8}" srcId="{BB754DBE-7BB1-4EA2-A5D1-879A453D2822}" destId="{859FF5F7-B68D-43E2-9DF1-2DFFA545B04E}" srcOrd="2" destOrd="0" parTransId="{CF37D9BF-179E-419A-9153-0594CA3440C9}" sibTransId="{31029FC6-B20F-4141-B602-1DD813E9A21F}"/>
    <dgm:cxn modelId="{6E98F799-30B3-40DA-9315-44ADDE17D6B4}" srcId="{89F3C542-E0D2-42DB-B065-4B421067E2C3}" destId="{1B20AE09-0C79-42A7-8E3C-B672BE29761B}" srcOrd="5" destOrd="0" parTransId="{5F722DE8-B620-4191-A695-D7FA8526B6AB}" sibTransId="{A67ABBA7-6E15-46AE-9D37-9737F7CEB7E2}"/>
    <dgm:cxn modelId="{14351673-FE6D-4DE5-A6C1-93613A12D8D2}" type="presOf" srcId="{84424AC1-CEA1-4281-B6CA-1658ADE173BC}" destId="{2AE2608B-B894-4E65-88A4-8FB3B31660B2}" srcOrd="0" destOrd="3" presId="urn:microsoft.com/office/officeart/2005/8/layout/hList2#1"/>
    <dgm:cxn modelId="{07EF6019-73AE-4A77-9554-4A7CEED831AF}" srcId="{89F3C542-E0D2-42DB-B065-4B421067E2C3}" destId="{CD87618F-EB4E-4E63-AD90-F75FDB143674}" srcOrd="6" destOrd="0" parTransId="{E8C8B774-B939-4985-BDB3-59DDC6A40347}" sibTransId="{6911FB26-C030-4A03-8312-B9CC008BB3A5}"/>
    <dgm:cxn modelId="{F40A0174-0076-4D10-AADB-D013E08CDD11}" type="presOf" srcId="{3461A783-C018-4935-9DE4-A9342EF060BE}" destId="{2CCF06AA-B949-426F-8644-8659457D28A7}" srcOrd="0" destOrd="5" presId="urn:microsoft.com/office/officeart/2005/8/layout/hList2#1"/>
    <dgm:cxn modelId="{C6EC277B-0188-49FA-9A3B-9457279999C2}" srcId="{BB754DBE-7BB1-4EA2-A5D1-879A453D2822}" destId="{6620A497-6647-4772-A8BC-5A1CCFE46611}" srcOrd="5" destOrd="0" parTransId="{15C97EC6-B7C4-43A6-B0E6-354783C8CC8E}" sibTransId="{F27D2D21-4843-41FC-A24B-B2F1B7C1E13D}"/>
    <dgm:cxn modelId="{406D95EF-5BEE-41D6-8D11-4517CFF967BF}" type="presOf" srcId="{516F2CB3-0C93-462A-A2EC-0B41B125D8E3}" destId="{82C802B2-423A-4382-9FA9-A1F019373939}" srcOrd="0" destOrd="8" presId="urn:microsoft.com/office/officeart/2005/8/layout/hList2#1"/>
    <dgm:cxn modelId="{9AF30E1F-2691-47D2-9278-72BC1CCAD77A}" type="presOf" srcId="{6F0D2BE2-22A0-46E0-B15C-D752E253F7B2}" destId="{2CCF06AA-B949-426F-8644-8659457D28A7}" srcOrd="0" destOrd="6" presId="urn:microsoft.com/office/officeart/2005/8/layout/hList2#1"/>
    <dgm:cxn modelId="{C828CA75-697D-44AF-AB15-E258B3DF0A2A}" type="presOf" srcId="{1B20AE09-0C79-42A7-8E3C-B672BE29761B}" destId="{82C802B2-423A-4382-9FA9-A1F019373939}" srcOrd="0" destOrd="5" presId="urn:microsoft.com/office/officeart/2005/8/layout/hList2#1"/>
    <dgm:cxn modelId="{A7909556-62EE-4593-BC8F-7C958CC1BCA2}" type="presOf" srcId="{BB754DBE-7BB1-4EA2-A5D1-879A453D2822}" destId="{5B8CF325-5026-47F4-8796-6C4C8FEF96BD}" srcOrd="0" destOrd="0" presId="urn:microsoft.com/office/officeart/2005/8/layout/hList2#1"/>
    <dgm:cxn modelId="{75F65ED5-70A8-4CCE-9111-7034A5390CA0}" type="presOf" srcId="{5EC5EA97-BD77-44DD-8D90-95FEA13E3A97}" destId="{2CCF06AA-B949-426F-8644-8659457D28A7}" srcOrd="0" destOrd="0" presId="urn:microsoft.com/office/officeart/2005/8/layout/hList2#1"/>
    <dgm:cxn modelId="{B6707E4D-9ED5-4F2B-B1AC-5C0F6F9F5354}" srcId="{BB754DBE-7BB1-4EA2-A5D1-879A453D2822}" destId="{84424AC1-CEA1-4281-B6CA-1658ADE173BC}" srcOrd="3" destOrd="0" parTransId="{A655D60F-8A04-4CBE-853C-8B6667D7D014}" sibTransId="{00385C30-7553-4C53-9561-0701E9657189}"/>
    <dgm:cxn modelId="{8C11FC20-5CC1-4B9F-89E2-3CDF0BF372E7}" type="presOf" srcId="{1367233A-DA6E-405B-AD6B-83E3DA2E8955}" destId="{82C802B2-423A-4382-9FA9-A1F019373939}" srcOrd="0" destOrd="1" presId="urn:microsoft.com/office/officeart/2005/8/layout/hList2#1"/>
    <dgm:cxn modelId="{08D1241E-2013-4A3C-A2BA-3A8A7ABF4CB8}" srcId="{72040B4A-2275-463B-A4DA-3E294D430FD0}" destId="{A40D70BB-B7DF-4913-8B14-4644BCFD79DE}" srcOrd="4" destOrd="0" parTransId="{4EAED4DD-0761-4E5A-8EF4-DC837291DB65}" sibTransId="{D9C5A814-11B3-4D84-8167-A80F7D74533C}"/>
    <dgm:cxn modelId="{CB4157C2-97F8-4141-B9E5-45FE1F57F32B}" type="presOf" srcId="{2A5BA525-297F-446D-B6AB-B20D39C59156}" destId="{2AE2608B-B894-4E65-88A4-8FB3B31660B2}" srcOrd="0" destOrd="6" presId="urn:microsoft.com/office/officeart/2005/8/layout/hList2#1"/>
    <dgm:cxn modelId="{D6B4858F-93DE-40B1-A4C4-5570F2093F6A}" srcId="{89F3C542-E0D2-42DB-B065-4B421067E2C3}" destId="{1367233A-DA6E-405B-AD6B-83E3DA2E8955}" srcOrd="1" destOrd="0" parTransId="{5459E6CC-70B5-48B0-B973-475C0A1FFDBC}" sibTransId="{B3AA1209-FB6A-4313-BF85-A671EF4DB1BF}"/>
    <dgm:cxn modelId="{36DC53E7-9C37-46AA-97D3-DD839C58183A}" srcId="{72040B4A-2275-463B-A4DA-3E294D430FD0}" destId="{277A8C47-89AC-4E88-BF04-4F39ECE4EEF9}" srcOrd="7" destOrd="0" parTransId="{10653DAA-F573-4E5A-8786-2603BD139A55}" sibTransId="{E37AF745-46AC-4612-A840-23B379F8FEF4}"/>
    <dgm:cxn modelId="{09982FA1-A834-420D-BA74-F846BDE63683}" type="presOf" srcId="{781BA846-E4E2-4890-A4D4-036848B4F465}" destId="{A3B339F9-C0B3-4D82-802C-B9FDD0FBE688}" srcOrd="0" destOrd="0" presId="urn:microsoft.com/office/officeart/2005/8/layout/hList2#1"/>
    <dgm:cxn modelId="{BA848249-4231-4E85-8310-F13DA87FFE8E}" srcId="{781BA846-E4E2-4890-A4D4-036848B4F465}" destId="{89F3C542-E0D2-42DB-B065-4B421067E2C3}" srcOrd="2" destOrd="0" parTransId="{A3ED9122-2ABD-4195-B651-6F192B8C1162}" sibTransId="{FC6D89F3-8ADC-4F9F-AB3C-DE3118BA2037}"/>
    <dgm:cxn modelId="{958F9239-14AB-4614-9817-0A5469221B35}" type="presOf" srcId="{C843AB7E-6FD5-44E8-8723-AD49D8CF6DC7}" destId="{82C802B2-423A-4382-9FA9-A1F019373939}" srcOrd="0" destOrd="2" presId="urn:microsoft.com/office/officeart/2005/8/layout/hList2#1"/>
    <dgm:cxn modelId="{6947F966-7AFC-492C-B71E-59EC5ADC2138}" srcId="{BB754DBE-7BB1-4EA2-A5D1-879A453D2822}" destId="{BB962D2D-6D98-48A8-99DA-838EEBFA11D4}" srcOrd="4" destOrd="0" parTransId="{5695C78F-3938-46E1-B8E3-3CC4822BE89B}" sibTransId="{F925A432-B1BC-4CD0-B474-A813E86C806C}"/>
    <dgm:cxn modelId="{1369C529-3ECC-45CC-B732-9380867250F5}" type="presParOf" srcId="{A3B339F9-C0B3-4D82-802C-B9FDD0FBE688}" destId="{26CFC7DB-2C64-42E6-BFC8-A2FA781F5F2A}" srcOrd="0" destOrd="0" presId="urn:microsoft.com/office/officeart/2005/8/layout/hList2#1"/>
    <dgm:cxn modelId="{D36E73F7-9C11-4E95-9109-1541D9325B5B}" type="presParOf" srcId="{26CFC7DB-2C64-42E6-BFC8-A2FA781F5F2A}" destId="{D29930C8-5BDF-407E-B676-59104AD3FD6A}" srcOrd="0" destOrd="0" presId="urn:microsoft.com/office/officeart/2005/8/layout/hList2#1"/>
    <dgm:cxn modelId="{3E87427B-020B-4AFD-9D9F-E429BF0C8647}" type="presParOf" srcId="{26CFC7DB-2C64-42E6-BFC8-A2FA781F5F2A}" destId="{2CCF06AA-B949-426F-8644-8659457D28A7}" srcOrd="1" destOrd="0" presId="urn:microsoft.com/office/officeart/2005/8/layout/hList2#1"/>
    <dgm:cxn modelId="{6C64B176-B594-4AFB-88CF-93FF24F9A720}" type="presParOf" srcId="{26CFC7DB-2C64-42E6-BFC8-A2FA781F5F2A}" destId="{748EF9C6-0C43-43F7-88BE-4F697F5285DF}" srcOrd="2" destOrd="0" presId="urn:microsoft.com/office/officeart/2005/8/layout/hList2#1"/>
    <dgm:cxn modelId="{C3E05649-B932-4B79-9BC2-EF0A34AA12F9}" type="presParOf" srcId="{A3B339F9-C0B3-4D82-802C-B9FDD0FBE688}" destId="{BFD4B672-4A33-4F19-AAEC-79A8348B8A5A}" srcOrd="1" destOrd="0" presId="urn:microsoft.com/office/officeart/2005/8/layout/hList2#1"/>
    <dgm:cxn modelId="{654CF875-46C7-445E-9B0B-93520A2B3EA5}" type="presParOf" srcId="{A3B339F9-C0B3-4D82-802C-B9FDD0FBE688}" destId="{7CAB006C-4AB3-4EC7-962B-7926A938125D}" srcOrd="2" destOrd="0" presId="urn:microsoft.com/office/officeart/2005/8/layout/hList2#1"/>
    <dgm:cxn modelId="{C197E701-ED78-41B0-869B-9DF75377DC6F}" type="presParOf" srcId="{7CAB006C-4AB3-4EC7-962B-7926A938125D}" destId="{6A70DEC4-B3BA-45AF-B8FA-1CB525BABE08}" srcOrd="0" destOrd="0" presId="urn:microsoft.com/office/officeart/2005/8/layout/hList2#1"/>
    <dgm:cxn modelId="{AF310A59-E167-4A14-84F6-E445EFA1120C}" type="presParOf" srcId="{7CAB006C-4AB3-4EC7-962B-7926A938125D}" destId="{2AE2608B-B894-4E65-88A4-8FB3B31660B2}" srcOrd="1" destOrd="0" presId="urn:microsoft.com/office/officeart/2005/8/layout/hList2#1"/>
    <dgm:cxn modelId="{66BF6F89-DAFE-446B-B00B-1C8F1D6BC706}" type="presParOf" srcId="{7CAB006C-4AB3-4EC7-962B-7926A938125D}" destId="{5B8CF325-5026-47F4-8796-6C4C8FEF96BD}" srcOrd="2" destOrd="0" presId="urn:microsoft.com/office/officeart/2005/8/layout/hList2#1"/>
    <dgm:cxn modelId="{7810343A-B95A-4EFD-ABB6-D8397D7EE513}" type="presParOf" srcId="{A3B339F9-C0B3-4D82-802C-B9FDD0FBE688}" destId="{C220C167-FAFA-4037-A477-07C0CC96E744}" srcOrd="3" destOrd="0" presId="urn:microsoft.com/office/officeart/2005/8/layout/hList2#1"/>
    <dgm:cxn modelId="{31AD0137-854A-416E-875A-8FEFB34CC322}" type="presParOf" srcId="{A3B339F9-C0B3-4D82-802C-B9FDD0FBE688}" destId="{7AE17C15-4E55-484F-9B30-C5076B92B885}" srcOrd="4" destOrd="0" presId="urn:microsoft.com/office/officeart/2005/8/layout/hList2#1"/>
    <dgm:cxn modelId="{BC7DD440-F2E5-4A09-ACD7-1D02F7BA1C9B}" type="presParOf" srcId="{7AE17C15-4E55-484F-9B30-C5076B92B885}" destId="{C458970B-CA53-4834-B1AF-7DFBA9A10173}" srcOrd="0" destOrd="0" presId="urn:microsoft.com/office/officeart/2005/8/layout/hList2#1"/>
    <dgm:cxn modelId="{633B1C97-936D-4BE0-BD3A-BC5D3160823D}" type="presParOf" srcId="{7AE17C15-4E55-484F-9B30-C5076B92B885}" destId="{82C802B2-423A-4382-9FA9-A1F019373939}" srcOrd="1" destOrd="0" presId="urn:microsoft.com/office/officeart/2005/8/layout/hList2#1"/>
    <dgm:cxn modelId="{2A3FB25E-AF7C-4396-A5B8-C42DFF74F358}" type="presParOf" srcId="{7AE17C15-4E55-484F-9B30-C5076B92B885}" destId="{4D9B4C3D-C077-4991-B33F-5158A08F50C0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41EB5-0EF4-47CE-A96D-D718B0ABF09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BD888C3A-82C3-43F4-A0BC-821A886BD10B}">
      <dgm:prSet phldrT="[Texte]" custT="1"/>
      <dgm:spPr/>
      <dgm:t>
        <a:bodyPr/>
        <a:lstStyle/>
        <a:p>
          <a:r>
            <a:rPr lang="fr-FR" sz="2800" b="1" dirty="0">
              <a:latin typeface="Calibri" panose="020F0502020204030204" pitchFamily="34" charset="0"/>
            </a:rPr>
            <a:t>66 </a:t>
          </a:r>
          <a:r>
            <a:rPr lang="fr-FR" sz="1500" b="1" dirty="0">
              <a:latin typeface="Calibri" panose="020F0502020204030204" pitchFamily="34" charset="0"/>
            </a:rPr>
            <a:t>hébergements touristiques</a:t>
          </a:r>
        </a:p>
      </dgm:t>
    </dgm:pt>
    <dgm:pt modelId="{922CB784-1E3A-414C-9341-250794D784D3}" type="parTrans" cxnId="{47817F1B-690B-4B83-95A6-0DB19A32287A}">
      <dgm:prSet/>
      <dgm:spPr/>
      <dgm:t>
        <a:bodyPr/>
        <a:lstStyle/>
        <a:p>
          <a:endParaRPr lang="fr-FR"/>
        </a:p>
      </dgm:t>
    </dgm:pt>
    <dgm:pt modelId="{DC80F0D5-3F3D-47E2-9213-118B2E5697B2}" type="sibTrans" cxnId="{47817F1B-690B-4B83-95A6-0DB19A32287A}">
      <dgm:prSet/>
      <dgm:spPr/>
      <dgm:t>
        <a:bodyPr/>
        <a:lstStyle/>
        <a:p>
          <a:endParaRPr lang="fr-FR"/>
        </a:p>
      </dgm:t>
    </dgm:pt>
    <dgm:pt modelId="{1B33DA61-6D10-48B9-8CD0-8C1CBAFAC5FC}">
      <dgm:prSet phldrT="[Texte]" custT="1"/>
      <dgm:spPr/>
      <dgm:t>
        <a:bodyPr/>
        <a:lstStyle/>
        <a:p>
          <a:r>
            <a:rPr lang="fr-FR" sz="2800" b="1" dirty="0">
              <a:latin typeface="Calibri" panose="020F0502020204030204" pitchFamily="34" charset="0"/>
            </a:rPr>
            <a:t>30 </a:t>
          </a:r>
          <a:r>
            <a:rPr lang="fr-FR" sz="1500" b="1" dirty="0">
              <a:latin typeface="Calibri" panose="020F0502020204030204" pitchFamily="34" charset="0"/>
            </a:rPr>
            <a:t>organisateurs de séjours</a:t>
          </a:r>
        </a:p>
      </dgm:t>
    </dgm:pt>
    <dgm:pt modelId="{241020C4-EA7C-44F3-9CB0-4E06D117BAB3}" type="parTrans" cxnId="{214B3F60-DCBB-4AAF-80A6-370977DB8C70}">
      <dgm:prSet/>
      <dgm:spPr/>
      <dgm:t>
        <a:bodyPr/>
        <a:lstStyle/>
        <a:p>
          <a:endParaRPr lang="fr-FR"/>
        </a:p>
      </dgm:t>
    </dgm:pt>
    <dgm:pt modelId="{9A35B26A-4660-4F7B-AE72-B9C15CF4FDDD}" type="sibTrans" cxnId="{214B3F60-DCBB-4AAF-80A6-370977DB8C70}">
      <dgm:prSet/>
      <dgm:spPr/>
      <dgm:t>
        <a:bodyPr/>
        <a:lstStyle/>
        <a:p>
          <a:endParaRPr lang="fr-FR"/>
        </a:p>
      </dgm:t>
    </dgm:pt>
    <dgm:pt modelId="{1A8D2372-864E-4F4D-894C-DF2A3B830C62}">
      <dgm:prSet phldrT="[Texte]" custT="1"/>
      <dgm:spPr/>
      <dgm:t>
        <a:bodyPr/>
        <a:lstStyle/>
        <a:p>
          <a:r>
            <a:rPr lang="fr-FR" sz="4400" b="1" dirty="0">
              <a:latin typeface="Calibri" panose="020F0502020204030204" pitchFamily="34" charset="0"/>
            </a:rPr>
            <a:t>96</a:t>
          </a:r>
          <a:r>
            <a:rPr lang="fr-FR" sz="5000" b="1" dirty="0">
              <a:latin typeface="Calibri" panose="020F0502020204030204" pitchFamily="34" charset="0"/>
            </a:rPr>
            <a:t> </a:t>
          </a:r>
          <a:r>
            <a:rPr lang="fr-FR" sz="2600" b="1" dirty="0">
              <a:latin typeface="Calibri" panose="020F0502020204030204" pitchFamily="34" charset="0"/>
            </a:rPr>
            <a:t>structures TSS</a:t>
          </a:r>
          <a:endParaRPr lang="fr-FR" sz="2600" dirty="0"/>
        </a:p>
      </dgm:t>
    </dgm:pt>
    <dgm:pt modelId="{B5123C00-CCB9-4691-BCA6-B6C92CF21AB8}" type="parTrans" cxnId="{D2717D19-B4E5-4433-BF8D-3A8B2A8AA2F5}">
      <dgm:prSet/>
      <dgm:spPr/>
      <dgm:t>
        <a:bodyPr/>
        <a:lstStyle/>
        <a:p>
          <a:endParaRPr lang="fr-FR"/>
        </a:p>
      </dgm:t>
    </dgm:pt>
    <dgm:pt modelId="{62AA90B5-ABF2-4721-83A3-F0E605EE0E63}" type="sibTrans" cxnId="{D2717D19-B4E5-4433-BF8D-3A8B2A8AA2F5}">
      <dgm:prSet/>
      <dgm:spPr/>
      <dgm:t>
        <a:bodyPr/>
        <a:lstStyle/>
        <a:p>
          <a:endParaRPr lang="fr-FR"/>
        </a:p>
      </dgm:t>
    </dgm:pt>
    <dgm:pt modelId="{7A9E82C2-291F-499F-B51A-038115715267}" type="pres">
      <dgm:prSet presAssocID="{89241EB5-0EF4-47CE-A96D-D718B0ABF095}" presName="Name0" presStyleCnt="0">
        <dgm:presLayoutVars>
          <dgm:dir/>
          <dgm:resizeHandles val="exact"/>
        </dgm:presLayoutVars>
      </dgm:prSet>
      <dgm:spPr/>
    </dgm:pt>
    <dgm:pt modelId="{EEABD89A-9F8B-4F48-93A6-2A225E90675B}" type="pres">
      <dgm:prSet presAssocID="{89241EB5-0EF4-47CE-A96D-D718B0ABF095}" presName="vNodes" presStyleCnt="0"/>
      <dgm:spPr/>
    </dgm:pt>
    <dgm:pt modelId="{CDF764CF-A85B-45AC-BEF6-48E032B6EBA0}" type="pres">
      <dgm:prSet presAssocID="{BD888C3A-82C3-43F4-A0BC-821A886BD10B}" presName="node" presStyleLbl="node1" presStyleIdx="0" presStyleCnt="3" custScaleX="295707" custScaleY="160198" custLinFactY="1162" custLinFactNeighborY="100000">
        <dgm:presLayoutVars>
          <dgm:bulletEnabled val="1"/>
        </dgm:presLayoutVars>
      </dgm:prSet>
      <dgm:spPr/>
    </dgm:pt>
    <dgm:pt modelId="{F3326EA0-A3F2-40EE-B5C3-30CEBB0B8D68}" type="pres">
      <dgm:prSet presAssocID="{DC80F0D5-3F3D-47E2-9213-118B2E5697B2}" presName="spacerT" presStyleCnt="0"/>
      <dgm:spPr/>
    </dgm:pt>
    <dgm:pt modelId="{4EB47B4C-C8BA-4316-B8D4-21FA15003218}" type="pres">
      <dgm:prSet presAssocID="{DC80F0D5-3F3D-47E2-9213-118B2E5697B2}" presName="sibTrans" presStyleLbl="sibTrans2D1" presStyleIdx="0" presStyleCnt="2"/>
      <dgm:spPr/>
    </dgm:pt>
    <dgm:pt modelId="{233AF5DF-67DD-4B88-9929-5EB2765FC9B9}" type="pres">
      <dgm:prSet presAssocID="{DC80F0D5-3F3D-47E2-9213-118B2E5697B2}" presName="spacerB" presStyleCnt="0"/>
      <dgm:spPr/>
    </dgm:pt>
    <dgm:pt modelId="{CD00DA28-C1CE-4628-97FD-59D3B984ADDE}" type="pres">
      <dgm:prSet presAssocID="{1B33DA61-6D10-48B9-8CD0-8C1CBAFAC5FC}" presName="node" presStyleLbl="node1" presStyleIdx="1" presStyleCnt="3" custScaleX="273151" custScaleY="170587">
        <dgm:presLayoutVars>
          <dgm:bulletEnabled val="1"/>
        </dgm:presLayoutVars>
      </dgm:prSet>
      <dgm:spPr/>
    </dgm:pt>
    <dgm:pt modelId="{139D516B-FF46-49C6-B701-C13B6B439459}" type="pres">
      <dgm:prSet presAssocID="{89241EB5-0EF4-47CE-A96D-D718B0ABF095}" presName="sibTransLast" presStyleLbl="sibTrans2D1" presStyleIdx="1" presStyleCnt="2" custScaleX="237877" custScaleY="143301" custLinFactX="-19397" custLinFactNeighborX="-100000"/>
      <dgm:spPr/>
    </dgm:pt>
    <dgm:pt modelId="{F569A4CC-983D-417E-9530-60A96DEF9536}" type="pres">
      <dgm:prSet presAssocID="{89241EB5-0EF4-47CE-A96D-D718B0ABF095}" presName="connectorText" presStyleLbl="sibTrans2D1" presStyleIdx="1" presStyleCnt="2"/>
      <dgm:spPr/>
    </dgm:pt>
    <dgm:pt modelId="{DB44AAC1-B319-4008-9705-6108C2A206B9}" type="pres">
      <dgm:prSet presAssocID="{89241EB5-0EF4-47CE-A96D-D718B0ABF095}" presName="lastNode" presStyleLbl="node1" presStyleIdx="2" presStyleCnt="3" custAng="20734019" custScaleX="177536" custScaleY="116349" custLinFactNeighborX="-63906">
        <dgm:presLayoutVars>
          <dgm:bulletEnabled val="1"/>
        </dgm:presLayoutVars>
      </dgm:prSet>
      <dgm:spPr/>
    </dgm:pt>
  </dgm:ptLst>
  <dgm:cxnLst>
    <dgm:cxn modelId="{47817F1B-690B-4B83-95A6-0DB19A32287A}" srcId="{89241EB5-0EF4-47CE-A96D-D718B0ABF095}" destId="{BD888C3A-82C3-43F4-A0BC-821A886BD10B}" srcOrd="0" destOrd="0" parTransId="{922CB784-1E3A-414C-9341-250794D784D3}" sibTransId="{DC80F0D5-3F3D-47E2-9213-118B2E5697B2}"/>
    <dgm:cxn modelId="{657B7FA0-868F-4CA6-B94A-ACC5E71214EA}" type="presOf" srcId="{9A35B26A-4660-4F7B-AE72-B9C15CF4FDDD}" destId="{F569A4CC-983D-417E-9530-60A96DEF9536}" srcOrd="1" destOrd="0" presId="urn:microsoft.com/office/officeart/2005/8/layout/equation2"/>
    <dgm:cxn modelId="{40991593-B3F7-4D66-A8A0-59933B1B0C24}" type="presOf" srcId="{1A8D2372-864E-4F4D-894C-DF2A3B830C62}" destId="{DB44AAC1-B319-4008-9705-6108C2A206B9}" srcOrd="0" destOrd="0" presId="urn:microsoft.com/office/officeart/2005/8/layout/equation2"/>
    <dgm:cxn modelId="{D2717D19-B4E5-4433-BF8D-3A8B2A8AA2F5}" srcId="{89241EB5-0EF4-47CE-A96D-D718B0ABF095}" destId="{1A8D2372-864E-4F4D-894C-DF2A3B830C62}" srcOrd="2" destOrd="0" parTransId="{B5123C00-CCB9-4691-BCA6-B6C92CF21AB8}" sibTransId="{62AA90B5-ABF2-4721-83A3-F0E605EE0E63}"/>
    <dgm:cxn modelId="{400D42BF-BAB5-479B-A864-F5ACFE6572E7}" type="presOf" srcId="{BD888C3A-82C3-43F4-A0BC-821A886BD10B}" destId="{CDF764CF-A85B-45AC-BEF6-48E032B6EBA0}" srcOrd="0" destOrd="0" presId="urn:microsoft.com/office/officeart/2005/8/layout/equation2"/>
    <dgm:cxn modelId="{D5CCEB63-948D-4960-BBC6-692C2F69B203}" type="presOf" srcId="{1B33DA61-6D10-48B9-8CD0-8C1CBAFAC5FC}" destId="{CD00DA28-C1CE-4628-97FD-59D3B984ADDE}" srcOrd="0" destOrd="0" presId="urn:microsoft.com/office/officeart/2005/8/layout/equation2"/>
    <dgm:cxn modelId="{FB60E5B9-1D76-4167-AF1A-B40BEEC4C4BA}" type="presOf" srcId="{89241EB5-0EF4-47CE-A96D-D718B0ABF095}" destId="{7A9E82C2-291F-499F-B51A-038115715267}" srcOrd="0" destOrd="0" presId="urn:microsoft.com/office/officeart/2005/8/layout/equation2"/>
    <dgm:cxn modelId="{214B3F60-DCBB-4AAF-80A6-370977DB8C70}" srcId="{89241EB5-0EF4-47CE-A96D-D718B0ABF095}" destId="{1B33DA61-6D10-48B9-8CD0-8C1CBAFAC5FC}" srcOrd="1" destOrd="0" parTransId="{241020C4-EA7C-44F3-9CB0-4E06D117BAB3}" sibTransId="{9A35B26A-4660-4F7B-AE72-B9C15CF4FDDD}"/>
    <dgm:cxn modelId="{DEA4BB6A-ABA7-434C-9A0A-17A08BD06A2B}" type="presOf" srcId="{DC80F0D5-3F3D-47E2-9213-118B2E5697B2}" destId="{4EB47B4C-C8BA-4316-B8D4-21FA15003218}" srcOrd="0" destOrd="0" presId="urn:microsoft.com/office/officeart/2005/8/layout/equation2"/>
    <dgm:cxn modelId="{5611D39A-2B4F-4C67-BAFA-30463F8270E5}" type="presOf" srcId="{9A35B26A-4660-4F7B-AE72-B9C15CF4FDDD}" destId="{139D516B-FF46-49C6-B701-C13B6B439459}" srcOrd="0" destOrd="0" presId="urn:microsoft.com/office/officeart/2005/8/layout/equation2"/>
    <dgm:cxn modelId="{DAC03EF4-7D05-4136-82B1-40EF03787AC8}" type="presParOf" srcId="{7A9E82C2-291F-499F-B51A-038115715267}" destId="{EEABD89A-9F8B-4F48-93A6-2A225E90675B}" srcOrd="0" destOrd="0" presId="urn:microsoft.com/office/officeart/2005/8/layout/equation2"/>
    <dgm:cxn modelId="{82C33636-BFD0-4024-BAD3-92E42B6BE84A}" type="presParOf" srcId="{EEABD89A-9F8B-4F48-93A6-2A225E90675B}" destId="{CDF764CF-A85B-45AC-BEF6-48E032B6EBA0}" srcOrd="0" destOrd="0" presId="urn:microsoft.com/office/officeart/2005/8/layout/equation2"/>
    <dgm:cxn modelId="{A51C3957-397B-4EF4-959D-5C9613B29B15}" type="presParOf" srcId="{EEABD89A-9F8B-4F48-93A6-2A225E90675B}" destId="{F3326EA0-A3F2-40EE-B5C3-30CEBB0B8D68}" srcOrd="1" destOrd="0" presId="urn:microsoft.com/office/officeart/2005/8/layout/equation2"/>
    <dgm:cxn modelId="{67EBA888-D4E3-449B-B411-E06EF2D67FFF}" type="presParOf" srcId="{EEABD89A-9F8B-4F48-93A6-2A225E90675B}" destId="{4EB47B4C-C8BA-4316-B8D4-21FA15003218}" srcOrd="2" destOrd="0" presId="urn:microsoft.com/office/officeart/2005/8/layout/equation2"/>
    <dgm:cxn modelId="{CDA99D61-4E1A-4C97-A1CD-3B3FE39E0587}" type="presParOf" srcId="{EEABD89A-9F8B-4F48-93A6-2A225E90675B}" destId="{233AF5DF-67DD-4B88-9929-5EB2765FC9B9}" srcOrd="3" destOrd="0" presId="urn:microsoft.com/office/officeart/2005/8/layout/equation2"/>
    <dgm:cxn modelId="{D793F0B0-D9E2-483D-BBBF-182B246635DE}" type="presParOf" srcId="{EEABD89A-9F8B-4F48-93A6-2A225E90675B}" destId="{CD00DA28-C1CE-4628-97FD-59D3B984ADDE}" srcOrd="4" destOrd="0" presId="urn:microsoft.com/office/officeart/2005/8/layout/equation2"/>
    <dgm:cxn modelId="{96584963-AD05-42A6-8F26-661E54BF4585}" type="presParOf" srcId="{7A9E82C2-291F-499F-B51A-038115715267}" destId="{139D516B-FF46-49C6-B701-C13B6B439459}" srcOrd="1" destOrd="0" presId="urn:microsoft.com/office/officeart/2005/8/layout/equation2"/>
    <dgm:cxn modelId="{DF07A60B-08BB-49A9-96AB-9D1090BACE9B}" type="presParOf" srcId="{139D516B-FF46-49C6-B701-C13B6B439459}" destId="{F569A4CC-983D-417E-9530-60A96DEF9536}" srcOrd="0" destOrd="0" presId="urn:microsoft.com/office/officeart/2005/8/layout/equation2"/>
    <dgm:cxn modelId="{E3E35FC3-A46F-4F75-ACD0-D45C7DE0AFF6}" type="presParOf" srcId="{7A9E82C2-291F-499F-B51A-038115715267}" destId="{DB44AAC1-B319-4008-9705-6108C2A206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EF9C6-0C43-43F7-88BE-4F697F5285DF}">
      <dsp:nvSpPr>
        <dsp:cNvPr id="0" name=""/>
        <dsp:cNvSpPr/>
      </dsp:nvSpPr>
      <dsp:spPr>
        <a:xfrm rot="16200000">
          <a:off x="-1579963" y="2483874"/>
          <a:ext cx="3861733" cy="34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299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alibri" panose="020F0502020204030204" pitchFamily="34" charset="0"/>
            </a:rPr>
            <a:t>Vacances accessibles à tous </a:t>
          </a:r>
        </a:p>
      </dsp:txBody>
      <dsp:txXfrm>
        <a:off x="-1579963" y="2483874"/>
        <a:ext cx="3861733" cy="343547"/>
      </dsp:txXfrm>
    </dsp:sp>
    <dsp:sp modelId="{2CCF06AA-B949-426F-8644-8659457D28A7}">
      <dsp:nvSpPr>
        <dsp:cNvPr id="0" name=""/>
        <dsp:cNvSpPr/>
      </dsp:nvSpPr>
      <dsp:spPr>
        <a:xfrm>
          <a:off x="551263" y="812810"/>
          <a:ext cx="2076460" cy="4047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2990" rIns="99568" bIns="99568" numCol="1" spcCol="1270" anchor="t" anchorCtr="0">
          <a:noAutofit/>
        </a:bodyPr>
        <a:lstStyle/>
        <a:p>
          <a:pPr marL="8890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b="1" kern="1200" dirty="0">
              <a:latin typeface="Calibri" panose="020F0502020204030204" pitchFamily="34" charset="0"/>
            </a:rPr>
            <a:t>118 distinctions en lien avec l’accès à tous les publics 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1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Tourisme et Handicap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 ANCV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 VACAF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 Agrément PMI (Accueil des maternelles)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Agrément Education nationale (Accueil  de scolaires)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Agrément Jeunesse et Sports (Accueil de mineurs)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kern="1200" dirty="0">
              <a:latin typeface="Calibri" panose="020F0502020204030204" pitchFamily="34" charset="0"/>
            </a:rPr>
            <a:t> </a:t>
          </a: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Accueil Vélo</a:t>
          </a:r>
          <a:endParaRPr lang="fr-FR" sz="1400" kern="1200" dirty="0">
            <a:latin typeface="Calibri" panose="020F0502020204030204" pitchFamily="34" charset="0"/>
          </a:endParaRPr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1400" i="0" kern="1200" dirty="0">
              <a:latin typeface="Calibri" panose="020F0502020204030204" pitchFamily="34" charset="0"/>
              <a:cs typeface="Arial" pitchFamily="34" charset="0"/>
            </a:rPr>
            <a:t> Vacances Adaptées Organisées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400" kern="1200" dirty="0">
            <a:latin typeface="Calibri" panose="020F0502020204030204" pitchFamily="34" charset="0"/>
          </a:endParaRPr>
        </a:p>
      </dsp:txBody>
      <dsp:txXfrm>
        <a:off x="551263" y="812810"/>
        <a:ext cx="2076460" cy="4047984"/>
      </dsp:txXfrm>
    </dsp:sp>
    <dsp:sp modelId="{D29930C8-5BDF-407E-B676-59104AD3FD6A}">
      <dsp:nvSpPr>
        <dsp:cNvPr id="0" name=""/>
        <dsp:cNvSpPr/>
      </dsp:nvSpPr>
      <dsp:spPr>
        <a:xfrm>
          <a:off x="40968" y="303407"/>
          <a:ext cx="963417" cy="687095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CF325-5026-47F4-8796-6C4C8FEF96BD}">
      <dsp:nvSpPr>
        <dsp:cNvPr id="0" name=""/>
        <dsp:cNvSpPr/>
      </dsp:nvSpPr>
      <dsp:spPr>
        <a:xfrm rot="16200000">
          <a:off x="1135416" y="2776285"/>
          <a:ext cx="3861733" cy="34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299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alibri" panose="020F0502020204030204" pitchFamily="34" charset="0"/>
            </a:rPr>
            <a:t>Respect de l’environnement</a:t>
          </a:r>
        </a:p>
      </dsp:txBody>
      <dsp:txXfrm>
        <a:off x="1135416" y="2776285"/>
        <a:ext cx="3861733" cy="343547"/>
      </dsp:txXfrm>
    </dsp:sp>
    <dsp:sp modelId="{2AE2608B-B894-4E65-88A4-8FB3B31660B2}">
      <dsp:nvSpPr>
        <dsp:cNvPr id="0" name=""/>
        <dsp:cNvSpPr/>
      </dsp:nvSpPr>
      <dsp:spPr>
        <a:xfrm>
          <a:off x="3254134" y="877397"/>
          <a:ext cx="2017576" cy="3861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299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Calibri" panose="020F0502020204030204" pitchFamily="34" charset="0"/>
            </a:rPr>
            <a:t>6 distinctions environnementales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  <a:cs typeface="Arial" pitchFamily="34" charset="0"/>
            </a:rPr>
            <a:t>2 Ecolabel européen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2 La Clef Verte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1 Chouette Nature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1 CED</a:t>
          </a:r>
        </a:p>
      </dsp:txBody>
      <dsp:txXfrm>
        <a:off x="3254134" y="877397"/>
        <a:ext cx="2017576" cy="3861733"/>
      </dsp:txXfrm>
    </dsp:sp>
    <dsp:sp modelId="{6A70DEC4-B3BA-45AF-B8FA-1CB525BABE08}">
      <dsp:nvSpPr>
        <dsp:cNvPr id="0" name=""/>
        <dsp:cNvSpPr/>
      </dsp:nvSpPr>
      <dsp:spPr>
        <a:xfrm>
          <a:off x="2852558" y="456010"/>
          <a:ext cx="687095" cy="68709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B4C3D-C077-4991-B33F-5158A08F50C0}">
      <dsp:nvSpPr>
        <dsp:cNvPr id="0" name=""/>
        <dsp:cNvSpPr/>
      </dsp:nvSpPr>
      <dsp:spPr>
        <a:xfrm rot="16200000">
          <a:off x="4105224" y="2287544"/>
          <a:ext cx="2776431" cy="34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299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Calibri" panose="020F0502020204030204" pitchFamily="34" charset="0"/>
            </a:rPr>
            <a:t>Qualité de services </a:t>
          </a:r>
        </a:p>
      </dsp:txBody>
      <dsp:txXfrm>
        <a:off x="4105224" y="2287544"/>
        <a:ext cx="2776431" cy="343547"/>
      </dsp:txXfrm>
    </dsp:sp>
    <dsp:sp modelId="{82C802B2-423A-4382-9FA9-A1F019373939}">
      <dsp:nvSpPr>
        <dsp:cNvPr id="0" name=""/>
        <dsp:cNvSpPr/>
      </dsp:nvSpPr>
      <dsp:spPr>
        <a:xfrm>
          <a:off x="5694604" y="877397"/>
          <a:ext cx="2084143" cy="3861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2990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Calibri" panose="020F0502020204030204" pitchFamily="34" charset="0"/>
            </a:rPr>
            <a:t>31 distinctions qualité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ISO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ISQ-OPQF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Immatriculation tourisme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baseline="0" dirty="0">
              <a:latin typeface="Calibri" panose="020F0502020204030204" pitchFamily="34" charset="0"/>
              <a:cs typeface="Arial" pitchFamily="34" charset="0"/>
            </a:rPr>
            <a:t>Classement Atout France</a:t>
          </a:r>
          <a:endParaRPr lang="fr-F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Gîte de France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Logis de France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Calibri" panose="020F0502020204030204" pitchFamily="34" charset="0"/>
            </a:rPr>
            <a:t>Hébergement pêche</a:t>
          </a:r>
        </a:p>
      </dsp:txBody>
      <dsp:txXfrm>
        <a:off x="5694604" y="877397"/>
        <a:ext cx="2084143" cy="3861733"/>
      </dsp:txXfrm>
    </dsp:sp>
    <dsp:sp modelId="{C458970B-CA53-4834-B1AF-7DFBA9A10173}">
      <dsp:nvSpPr>
        <dsp:cNvPr id="0" name=""/>
        <dsp:cNvSpPr/>
      </dsp:nvSpPr>
      <dsp:spPr>
        <a:xfrm>
          <a:off x="5496546" y="456010"/>
          <a:ext cx="687095" cy="68709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764CF-A85B-45AC-BEF6-48E032B6EBA0}">
      <dsp:nvSpPr>
        <dsp:cNvPr id="0" name=""/>
        <dsp:cNvSpPr/>
      </dsp:nvSpPr>
      <dsp:spPr>
        <a:xfrm>
          <a:off x="1015" y="344781"/>
          <a:ext cx="1808002" cy="979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alibri" panose="020F0502020204030204" pitchFamily="34" charset="0"/>
            </a:rPr>
            <a:t>66 </a:t>
          </a:r>
          <a:r>
            <a:rPr lang="fr-FR" sz="1500" b="1" kern="1200" dirty="0">
              <a:latin typeface="Calibri" panose="020F0502020204030204" pitchFamily="34" charset="0"/>
            </a:rPr>
            <a:t>hébergements touristiques</a:t>
          </a:r>
        </a:p>
      </dsp:txBody>
      <dsp:txXfrm>
        <a:off x="265791" y="488222"/>
        <a:ext cx="1278450" cy="692595"/>
      </dsp:txXfrm>
    </dsp:sp>
    <dsp:sp modelId="{4EB47B4C-C8BA-4316-B8D4-21FA15003218}">
      <dsp:nvSpPr>
        <dsp:cNvPr id="0" name=""/>
        <dsp:cNvSpPr/>
      </dsp:nvSpPr>
      <dsp:spPr>
        <a:xfrm>
          <a:off x="727705" y="1317154"/>
          <a:ext cx="354621" cy="3546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774710" y="1452761"/>
        <a:ext cx="260611" cy="83407"/>
      </dsp:txXfrm>
    </dsp:sp>
    <dsp:sp modelId="{CD00DA28-C1CE-4628-97FD-59D3B984ADDE}">
      <dsp:nvSpPr>
        <dsp:cNvPr id="0" name=""/>
        <dsp:cNvSpPr/>
      </dsp:nvSpPr>
      <dsp:spPr>
        <a:xfrm>
          <a:off x="69970" y="1721423"/>
          <a:ext cx="1670091" cy="1042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latin typeface="Calibri" panose="020F0502020204030204" pitchFamily="34" charset="0"/>
            </a:rPr>
            <a:t>30 </a:t>
          </a:r>
          <a:r>
            <a:rPr lang="fr-FR" sz="1500" b="1" kern="1200" dirty="0">
              <a:latin typeface="Calibri" panose="020F0502020204030204" pitchFamily="34" charset="0"/>
            </a:rPr>
            <a:t>organisateurs de séjours</a:t>
          </a:r>
        </a:p>
      </dsp:txBody>
      <dsp:txXfrm>
        <a:off x="314549" y="1874166"/>
        <a:ext cx="1180933" cy="737511"/>
      </dsp:txXfrm>
    </dsp:sp>
    <dsp:sp modelId="{139D516B-FF46-49C6-B701-C13B6B439459}">
      <dsp:nvSpPr>
        <dsp:cNvPr id="0" name=""/>
        <dsp:cNvSpPr/>
      </dsp:nvSpPr>
      <dsp:spPr>
        <a:xfrm rot="21556797">
          <a:off x="1608108" y="1378535"/>
          <a:ext cx="338531" cy="325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1608112" y="1444336"/>
        <a:ext cx="240751" cy="195559"/>
      </dsp:txXfrm>
    </dsp:sp>
    <dsp:sp modelId="{DB44AAC1-B319-4008-9705-6108C2A206B9}">
      <dsp:nvSpPr>
        <dsp:cNvPr id="0" name=""/>
        <dsp:cNvSpPr/>
      </dsp:nvSpPr>
      <dsp:spPr>
        <a:xfrm rot="20734019">
          <a:off x="2077312" y="814848"/>
          <a:ext cx="2170969" cy="1422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>
              <a:latin typeface="Calibri" panose="020F0502020204030204" pitchFamily="34" charset="0"/>
            </a:rPr>
            <a:t>96</a:t>
          </a:r>
          <a:r>
            <a:rPr lang="fr-FR" sz="5000" b="1" kern="1200" dirty="0">
              <a:latin typeface="Calibri" panose="020F0502020204030204" pitchFamily="34" charset="0"/>
            </a:rPr>
            <a:t> </a:t>
          </a:r>
          <a:r>
            <a:rPr lang="fr-FR" sz="2600" b="1" kern="1200" dirty="0">
              <a:latin typeface="Calibri" panose="020F0502020204030204" pitchFamily="34" charset="0"/>
            </a:rPr>
            <a:t>structures TSS</a:t>
          </a:r>
          <a:endParaRPr lang="fr-FR" sz="2600" kern="1200" dirty="0"/>
        </a:p>
      </dsp:txBody>
      <dsp:txXfrm>
        <a:off x="2395243" y="1023205"/>
        <a:ext cx="1535107" cy="100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0.03223</cdr:x>
      <cdr:y>0.15936</cdr:y>
    </cdr:from>
    <cdr:to>
      <cdr:x>0.08926</cdr:x>
      <cdr:y>0.24984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25636" y="792088"/>
          <a:ext cx="576064" cy="449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spcBef>
              <a:spcPts val="600"/>
            </a:spcBef>
          </a:pPr>
          <a:r>
            <a:rPr lang="fr-F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39,4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76348269-EF7F-41BA-9701-4B6E1D780D29}" type="datetimeFigureOut">
              <a:rPr lang="fr-FR" smtClean="0"/>
              <a:pPr/>
              <a:t>22/12/2016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D38C8827-FDD0-4D79-A988-C71F2E65B5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9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FAF041B-A772-434F-9887-4D2788FB350E}" type="datetimeFigureOut">
              <a:rPr lang="fr-FR"/>
              <a:pPr>
                <a:defRPr/>
              </a:pPr>
              <a:t>22/12/2016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23" y="4716160"/>
            <a:ext cx="5440019" cy="4468185"/>
          </a:xfrm>
          <a:prstGeom prst="rect">
            <a:avLst/>
          </a:prstGeom>
        </p:spPr>
        <p:txBody>
          <a:bodyPr vert="horz" lIns="95591" tIns="47796" rIns="95591" bIns="4779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BA1464AC-1E36-47C2-8E7E-BF8AB2D32E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1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37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021" indent="-27577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3109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4353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5597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6840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8084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9328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0572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C33A1A-BD89-4498-A45B-71F5EBCC9B2E}" type="slidenum">
              <a:rPr lang="fr-FR" altLang="fr-FR" sz="1300"/>
              <a:pPr eaLnBrk="1" hangingPunct="1"/>
              <a:t>13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35310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756" indent="-2879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932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706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478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25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023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797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57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0DE4B-D0D3-4250-9B94-478EDF7759E3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>
              <a:latin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4/10/2016</a:t>
            </a:r>
          </a:p>
        </p:txBody>
      </p:sp>
    </p:spTree>
    <p:extLst>
      <p:ext uri="{BB962C8B-B14F-4D97-AF65-F5344CB8AC3E}">
        <p14:creationId xmlns:p14="http://schemas.microsoft.com/office/powerpoint/2010/main" val="3555996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14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16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673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119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21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20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274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23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821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24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582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25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390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26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946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756" indent="-2879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932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706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478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25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023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797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57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0DE4B-D0D3-4250-9B94-478EDF7759E3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fr-FR" altLang="fr-FR">
              <a:latin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4/10/2016</a:t>
            </a:r>
          </a:p>
        </p:txBody>
      </p:sp>
    </p:spTree>
    <p:extLst>
      <p:ext uri="{BB962C8B-B14F-4D97-AF65-F5344CB8AC3E}">
        <p14:creationId xmlns:p14="http://schemas.microsoft.com/office/powerpoint/2010/main" val="2897279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756" indent="-2879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932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706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478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25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023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797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57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0DE4B-D0D3-4250-9B94-478EDF7759E3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fr-FR" altLang="fr-FR">
              <a:latin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4/10/2016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30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794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31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92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756" indent="-2879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932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706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478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25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023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797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57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0DE4B-D0D3-4250-9B94-478EDF7759E3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latin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4/10/2016</a:t>
            </a:r>
          </a:p>
        </p:txBody>
      </p:sp>
    </p:spTree>
    <p:extLst>
      <p:ext uri="{BB962C8B-B14F-4D97-AF65-F5344CB8AC3E}">
        <p14:creationId xmlns:p14="http://schemas.microsoft.com/office/powerpoint/2010/main" val="519549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32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325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33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183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34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594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35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19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b="0" dirty="0">
              <a:solidFill>
                <a:srgbClr val="006496"/>
              </a:solidFill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C388F-90C8-4BBF-8357-1837D130E2DF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36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25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F38AA-E97E-40D6-A1B6-F7A4023E794C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37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54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021" indent="-27577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3109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4353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5597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6840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8084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9328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0572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C33A1A-BD89-4498-A45B-71F5EBCC9B2E}" type="slidenum">
              <a:rPr lang="fr-FR" altLang="fr-FR" sz="1300"/>
              <a:pPr eaLnBrk="1" hangingPunct="1"/>
              <a:t>6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4103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77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021" indent="-27577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3109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4353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5597" indent="-220622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6840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8084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9328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0572" indent="-2206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C33A1A-BD89-4498-A45B-71F5EBCC9B2E}" type="slidenum">
              <a:rPr lang="fr-FR" altLang="fr-FR" sz="1300"/>
              <a:pPr eaLnBrk="1" hangingPunct="1"/>
              <a:t>8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342203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067" indent="-2849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4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508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606" indent="-2282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8849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0093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1337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581" indent="-2282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4F85C-8D61-4AA1-9148-A9E4ABEE5C7B}" type="slidenum">
              <a:rPr lang="fr-FR" altLang="fr-FR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9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756" indent="-2879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932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706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478" indent="-2303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25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023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797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571" indent="-2303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C0DE4B-D0D3-4250-9B94-478EDF7759E3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latin typeface="Times New Roman" pitchFamily="18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4/10/2016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9B4F-9A9E-4F69-BDA3-40705C776C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2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8DD9-EEE6-44EF-94CA-DB8784FDD3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719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6F19-F8F8-43A3-8A6E-FF9A87BF37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337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UNAT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7" b="17467"/>
          <a:stretch>
            <a:fillRect/>
          </a:stretch>
        </p:blipFill>
        <p:spPr bwMode="auto">
          <a:xfrm>
            <a:off x="1476375" y="5797550"/>
            <a:ext cx="33940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G_ve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1835696" y="1340768"/>
            <a:ext cx="3600400" cy="576263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Char char="■"/>
              <a:defRPr sz="4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1835150" y="2420888"/>
            <a:ext cx="4897090" cy="3311575"/>
          </a:xfrm>
        </p:spPr>
        <p:txBody>
          <a:bodyPr/>
          <a:lstStyle>
            <a:lvl1pPr>
              <a:buNone/>
              <a:defRPr/>
            </a:lvl1pPr>
            <a:lvl5pPr marL="0" indent="0">
              <a:buNone/>
              <a:defRPr sz="4000" b="1">
                <a:solidFill>
                  <a:srgbClr val="0064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911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2F4D-4846-4775-A894-150813B8B4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86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9D415-B19B-4E65-89C7-42A24350BD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24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6DEE2-D46C-487E-8875-76B18881A0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877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6C88-6CA2-461A-B267-9CD147EF2B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10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4259-A7AD-4DFE-96B4-A74EDAB2CD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177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7AF4-3840-4BE3-9C66-12B3BA8DDB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18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1956-D9DA-4058-A90D-6BD4820047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932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A020A-6956-4225-B107-4F354B648B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90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A89BAA8-61A6-44EC-89CA-0821F08D43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tif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chart" Target="../charts/chart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9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image" Target="../media/image10.jpeg"/><Relationship Id="rId9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9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9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9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9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9.tif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wmf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tif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tif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image" Target="../media/image54.pn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9.tif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9.tif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9.tif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9.tif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9.tif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9.tif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5.png"/><Relationship Id="rId10" Type="http://schemas.openxmlformats.org/officeDocument/2006/relationships/image" Target="../media/image59.jpeg"/><Relationship Id="rId4" Type="http://schemas.openxmlformats.org/officeDocument/2006/relationships/image" Target="../media/image10.jpeg"/><Relationship Id="rId9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www.unat-centre.asso.f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wmf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2.png"/><Relationship Id="rId4" Type="http://schemas.openxmlformats.org/officeDocument/2006/relationships/image" Target="../media/image9.tiff"/><Relationship Id="rId9" Type="http://schemas.openxmlformats.org/officeDocument/2006/relationships/image" Target="../media/image21.png"/><Relationship Id="rId1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5496" y="4363075"/>
            <a:ext cx="9144000" cy="151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006496"/>
                </a:solidFill>
                <a:latin typeface="Arial" charset="0"/>
              </a:rPr>
              <a:t>Chiffres-clés 2016</a:t>
            </a:r>
          </a:p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006496"/>
                </a:solidFill>
                <a:latin typeface="Arial" charset="0"/>
              </a:rPr>
              <a:t>du Tourisme Social et Solidaire</a:t>
            </a:r>
          </a:p>
          <a:p>
            <a:pPr algn="ctr">
              <a:lnSpc>
                <a:spcPts val="3840"/>
              </a:lnSpc>
              <a:spcBef>
                <a:spcPts val="0"/>
              </a:spcBef>
              <a:buNone/>
            </a:pPr>
            <a:r>
              <a:rPr lang="fr-FR" altLang="fr-FR" sz="2800" b="1" dirty="0">
                <a:solidFill>
                  <a:srgbClr val="95C11F"/>
                </a:solidFill>
                <a:latin typeface="Arial" charset="0"/>
              </a:rPr>
              <a:t>en région Centre - Val de Loire</a:t>
            </a: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72009" y="6572091"/>
            <a:ext cx="91440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000" dirty="0">
                <a:solidFill>
                  <a:srgbClr val="95C11F"/>
                </a:solidFill>
                <a:latin typeface="Arial" charset="0"/>
              </a:rPr>
              <a:t>Union Nationale des Association de Tourisme et de plein air en région Centre – Val de Loire – www.unat-centre.asso.fr</a:t>
            </a: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1" y="6629400"/>
            <a:ext cx="1187624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8100392" y="6629400"/>
            <a:ext cx="1043608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5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513" y="189340"/>
            <a:ext cx="4621212" cy="19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6" y="2241828"/>
            <a:ext cx="2925512" cy="1817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32" y="2236091"/>
            <a:ext cx="2431268" cy="18234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/>
          <a:stretch/>
        </p:blipFill>
        <p:spPr>
          <a:xfrm>
            <a:off x="2915816" y="2241828"/>
            <a:ext cx="1952637" cy="181771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12150"/>
          <a:stretch/>
        </p:blipFill>
        <p:spPr>
          <a:xfrm>
            <a:off x="4860032" y="2247240"/>
            <a:ext cx="1861457" cy="1812302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6814">
            <a:off x="444702" y="4019012"/>
            <a:ext cx="1485847" cy="9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593011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006496"/>
                </a:solidFill>
                <a:latin typeface="Arial" charset="0"/>
              </a:rPr>
              <a:t>- Version détaillée par département et par catégorie de structure 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50825" y="404664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Fréquentation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203574" y="6525344"/>
            <a:ext cx="5418617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3596878A-FBC2-4903-B01F-E25BAE38B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117156"/>
              </p:ext>
            </p:extLst>
          </p:nvPr>
        </p:nvGraphicFramePr>
        <p:xfrm>
          <a:off x="250825" y="1275446"/>
          <a:ext cx="5329287" cy="344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A57BA34-1047-45AF-8BFA-C2B062A5D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930848"/>
              </p:ext>
            </p:extLst>
          </p:nvPr>
        </p:nvGraphicFramePr>
        <p:xfrm>
          <a:off x="4806280" y="2348880"/>
          <a:ext cx="5310336" cy="342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43608" y="5205860"/>
            <a:ext cx="48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Un tourisme de jeunes important entre mars et juin</a:t>
            </a:r>
          </a:p>
        </p:txBody>
      </p:sp>
      <p:sp>
        <p:nvSpPr>
          <p:cNvPr id="4" name="Flèche : droite à entaille 3"/>
          <p:cNvSpPr/>
          <p:nvPr/>
        </p:nvSpPr>
        <p:spPr>
          <a:xfrm>
            <a:off x="827584" y="5301208"/>
            <a:ext cx="216024" cy="1509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2280" y="629674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4002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196752"/>
            <a:ext cx="9180512" cy="5761310"/>
          </a:xfrm>
          <a:prstGeom prst="rect">
            <a:avLst/>
          </a:prstGeom>
          <a:solidFill>
            <a:srgbClr val="95C11F"/>
          </a:solidFill>
          <a:ln w="9525">
            <a:solidFill>
              <a:srgbClr val="95C1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04800" y="190381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600" b="1" dirty="0">
                <a:solidFill>
                  <a:srgbClr val="006496"/>
                </a:solidFill>
                <a:latin typeface="Calibri" panose="020F0502020204030204" pitchFamily="34" charset="0"/>
              </a:rPr>
              <a:t>1.2  L’activité d’organisation de séjour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7250" y="6327775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87624" y="5921829"/>
            <a:ext cx="477866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Les structures organisatrices de séjours / loisirs par type de clientèles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03061" y="2883148"/>
            <a:ext cx="3477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Un tourisme émetteur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754" y="5364594"/>
            <a:ext cx="346241" cy="4406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4365104"/>
            <a:ext cx="360040" cy="440868"/>
          </a:xfrm>
          <a:prstGeom prst="rect">
            <a:avLst/>
          </a:prstGeom>
        </p:spPr>
      </p:pic>
      <p:pic>
        <p:nvPicPr>
          <p:cNvPr id="15" name="Image 14" descr="C:\Users\charlotte\AppData\Local\Microsoft\Windows\INetCacheContent.Word\Picto adhérents hébergeurs 2016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0754" y="4874513"/>
            <a:ext cx="355462" cy="40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84200" y="5414307"/>
            <a:ext cx="248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enfant majoritairement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36095" y="4442415"/>
            <a:ext cx="248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adulte majoritairement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70610" y="4924814"/>
            <a:ext cx="2484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jeune majoritairement</a:t>
            </a:r>
          </a:p>
        </p:txBody>
      </p:sp>
      <p:pic>
        <p:nvPicPr>
          <p:cNvPr id="19" name="Image 18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3211" y="1687286"/>
            <a:ext cx="4380018" cy="42345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150159" y="6575107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0966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9011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L’activité d’organisation / diffusion de séjours, c’est …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945329"/>
            <a:ext cx="1172642" cy="461665"/>
          </a:xfrm>
          <a:prstGeom prst="rect">
            <a:avLst/>
          </a:prstGeom>
          <a:solidFill>
            <a:srgbClr val="0064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56 661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995936" y="2955141"/>
            <a:ext cx="1311696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1 888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067944" y="4665169"/>
            <a:ext cx="1200426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25 M€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23528" y="3131123"/>
            <a:ext cx="646109" cy="461962"/>
          </a:xfrm>
          <a:prstGeom prst="rect">
            <a:avLst/>
          </a:prstGeom>
          <a:solidFill>
            <a:srgbClr val="0064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23528" y="4033478"/>
            <a:ext cx="1330655" cy="461665"/>
          </a:xfrm>
          <a:prstGeom prst="rect">
            <a:avLst/>
          </a:prstGeom>
          <a:solidFill>
            <a:srgbClr val="0064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215 400</a:t>
            </a:r>
          </a:p>
        </p:txBody>
      </p:sp>
      <p:sp>
        <p:nvSpPr>
          <p:cNvPr id="4122" name="ZoneTexte 6"/>
          <p:cNvSpPr txBox="1">
            <a:spLocks noChangeArrowheads="1"/>
          </p:cNvSpPr>
          <p:nvPr/>
        </p:nvSpPr>
        <p:spPr bwMode="auto">
          <a:xfrm>
            <a:off x="1592106" y="4969911"/>
            <a:ext cx="13957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  <a:ea typeface="ＭＳ Ｐゴシック" pitchFamily="34" charset="-128"/>
              </a:rPr>
              <a:t>clients / touristes</a:t>
            </a:r>
            <a:endParaRPr lang="fr-FR" altLang="fr-FR" sz="2400" dirty="0">
              <a:ea typeface="ＭＳ Ｐゴシック" pitchFamily="34" charset="-128"/>
            </a:endParaRPr>
          </a:p>
        </p:txBody>
      </p:sp>
      <p:sp>
        <p:nvSpPr>
          <p:cNvPr id="4124" name="ZoneTexte 36"/>
          <p:cNvSpPr txBox="1">
            <a:spLocks noChangeArrowheads="1"/>
          </p:cNvSpPr>
          <p:nvPr/>
        </p:nvSpPr>
        <p:spPr bwMode="auto">
          <a:xfrm>
            <a:off x="5291129" y="3692800"/>
            <a:ext cx="1550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ETP tourisme</a:t>
            </a:r>
          </a:p>
        </p:txBody>
      </p:sp>
      <p:sp>
        <p:nvSpPr>
          <p:cNvPr id="4125" name="ZoneTexte 37"/>
          <p:cNvSpPr txBox="1">
            <a:spLocks noChangeArrowheads="1"/>
          </p:cNvSpPr>
          <p:nvPr/>
        </p:nvSpPr>
        <p:spPr bwMode="auto">
          <a:xfrm>
            <a:off x="5292080" y="4521314"/>
            <a:ext cx="2440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chiffre d’</a:t>
            </a:r>
            <a:r>
              <a:rPr lang="fr-FR" altLang="ja-JP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affaires tourisme</a:t>
            </a:r>
            <a:endParaRPr lang="fr-FR" altLang="fr-FR" sz="2000" b="1" dirty="0">
              <a:solidFill>
                <a:srgbClr val="95C11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26" name="Rectangle 7"/>
          <p:cNvSpPr>
            <a:spLocks noChangeArrowheads="1"/>
          </p:cNvSpPr>
          <p:nvPr/>
        </p:nvSpPr>
        <p:spPr bwMode="auto">
          <a:xfrm>
            <a:off x="1016700" y="3193035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</a:rPr>
              <a:t>structures</a:t>
            </a:r>
            <a:endParaRPr lang="fr-FR" altLang="fr-FR" sz="2000" dirty="0"/>
          </a:p>
        </p:txBody>
      </p:sp>
      <p:sp>
        <p:nvSpPr>
          <p:cNvPr id="4127" name="Rectangle 39"/>
          <p:cNvSpPr>
            <a:spLocks noChangeArrowheads="1"/>
          </p:cNvSpPr>
          <p:nvPr/>
        </p:nvSpPr>
        <p:spPr bwMode="auto">
          <a:xfrm>
            <a:off x="1691680" y="4025838"/>
            <a:ext cx="1863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</a:rPr>
              <a:t>nuitées /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b="1" dirty="0">
                <a:solidFill>
                  <a:srgbClr val="006496"/>
                </a:solidFill>
                <a:latin typeface="Arial" charset="0"/>
              </a:rPr>
              <a:t>journées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6496"/>
              </a:solidFill>
              <a:latin typeface="Arial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93640" y="3795005"/>
            <a:ext cx="788733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451</a:t>
            </a:r>
          </a:p>
        </p:txBody>
      </p:sp>
      <p:sp>
        <p:nvSpPr>
          <p:cNvPr id="4134" name="ZoneTexte 36"/>
          <p:cNvSpPr txBox="1">
            <a:spLocks noChangeArrowheads="1"/>
          </p:cNvSpPr>
          <p:nvPr/>
        </p:nvSpPr>
        <p:spPr bwMode="auto">
          <a:xfrm>
            <a:off x="5307632" y="2852936"/>
            <a:ext cx="1424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emplois tourisme </a:t>
            </a:r>
          </a:p>
        </p:txBody>
      </p:sp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6416" y="38075"/>
            <a:ext cx="755650" cy="3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520" y="1249362"/>
            <a:ext cx="1278328" cy="164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1" y="1637877"/>
            <a:ext cx="1885426" cy="717882"/>
          </a:xfrm>
          <a:prstGeom prst="rect">
            <a:avLst/>
          </a:prstGeom>
        </p:spPr>
      </p:pic>
      <p:sp>
        <p:nvSpPr>
          <p:cNvPr id="25" name="Flèche : chevron 38"/>
          <p:cNvSpPr/>
          <p:nvPr/>
        </p:nvSpPr>
        <p:spPr>
          <a:xfrm>
            <a:off x="6707317" y="3079728"/>
            <a:ext cx="312955" cy="204564"/>
          </a:xfrm>
          <a:prstGeom prst="chevron">
            <a:avLst/>
          </a:prstGeom>
          <a:solidFill>
            <a:srgbClr val="86AC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178175" y="1249362"/>
            <a:ext cx="50800" cy="52514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145312" y="2967335"/>
            <a:ext cx="1224136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1 455</a:t>
            </a:r>
          </a:p>
        </p:txBody>
      </p:sp>
      <p:sp>
        <p:nvSpPr>
          <p:cNvPr id="36" name="ZoneTexte 36"/>
          <p:cNvSpPr txBox="1">
            <a:spLocks noChangeArrowheads="1"/>
          </p:cNvSpPr>
          <p:nvPr/>
        </p:nvSpPr>
        <p:spPr bwMode="auto">
          <a:xfrm>
            <a:off x="8395953" y="3028890"/>
            <a:ext cx="928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CEE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788024" y="5415607"/>
            <a:ext cx="495672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Arial" charset="0"/>
              </a:rPr>
              <a:t>2 </a:t>
            </a:r>
          </a:p>
        </p:txBody>
      </p:sp>
      <p:sp>
        <p:nvSpPr>
          <p:cNvPr id="41" name="ZoneTexte 37"/>
          <p:cNvSpPr txBox="1">
            <a:spLocks noChangeArrowheads="1"/>
          </p:cNvSpPr>
          <p:nvPr/>
        </p:nvSpPr>
        <p:spPr bwMode="auto">
          <a:xfrm>
            <a:off x="5292080" y="5446384"/>
            <a:ext cx="303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20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structures fiscalisées</a:t>
            </a:r>
          </a:p>
        </p:txBody>
      </p:sp>
      <p:pic>
        <p:nvPicPr>
          <p:cNvPr id="42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218" y="1637877"/>
            <a:ext cx="990449" cy="994008"/>
          </a:xfrm>
          <a:prstGeom prst="rect">
            <a:avLst/>
          </a:prstGeom>
          <a:noFill/>
        </p:spPr>
      </p:pic>
      <p:pic>
        <p:nvPicPr>
          <p:cNvPr id="43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387" y="1488984"/>
            <a:ext cx="1090930" cy="1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0444" y="1490265"/>
            <a:ext cx="1259706" cy="89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118741" y="6400800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2127250" y="6525344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6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5158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2127250" y="6381328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23528" y="359802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</a:rPr>
              <a:t>Données par type d’organisateur de séjour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5008" y="522920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diversité d’hébergements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d’offre de séjours, pensée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s’adapter à tous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07704" y="1506264"/>
            <a:ext cx="1584176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1979712" y="1549039"/>
            <a:ext cx="1368152" cy="12411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39" name="Rectangle à coins arrondis 38"/>
          <p:cNvSpPr/>
          <p:nvPr/>
        </p:nvSpPr>
        <p:spPr>
          <a:xfrm>
            <a:off x="1979712" y="3078251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50%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journées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1979712" y="3912279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35%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1979712" y="4704367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25 %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35696" y="1710099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Colos/Classes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707904" y="1494075"/>
            <a:ext cx="1584176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5508104" y="1506264"/>
            <a:ext cx="1584176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3815916" y="1568651"/>
            <a:ext cx="1368152" cy="1241180"/>
            <a:chOff x="1025" y="1352599"/>
            <a:chExt cx="1358800" cy="1358800"/>
          </a:xfrm>
          <a:solidFill>
            <a:schemeClr val="accent1">
              <a:lumMod val="75000"/>
            </a:schemeClr>
          </a:solidFill>
        </p:grpSpPr>
        <p:sp>
          <p:nvSpPr>
            <p:cNvPr id="26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>
                <a:latin typeface="Calibri" panose="020F0502020204030204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latin typeface="Calibri" panose="020F0502020204030204" pitchFamily="34" charset="0"/>
                </a:rPr>
                <a:t>9</a:t>
              </a: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sz="1800" dirty="0">
                  <a:latin typeface="Calibri" panose="020F0502020204030204" pitchFamily="34" charset="0"/>
                </a:rPr>
                <a:t>Voyages</a:t>
              </a:r>
            </a:p>
          </p:txBody>
        </p:sp>
      </p:grpSp>
      <p:sp>
        <p:nvSpPr>
          <p:cNvPr id="28" name="Ellipse 27"/>
          <p:cNvSpPr/>
          <p:nvPr/>
        </p:nvSpPr>
        <p:spPr>
          <a:xfrm>
            <a:off x="5600353" y="1594030"/>
            <a:ext cx="1368152" cy="12411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000" b="1" dirty="0">
                <a:latin typeface="Calibri" panose="020F0502020204030204" pitchFamily="34" charset="0"/>
              </a:rPr>
              <a:t>6</a:t>
            </a:r>
          </a:p>
          <a:p>
            <a:pPr algn="ctr"/>
            <a:r>
              <a:rPr lang="fr-FR" sz="1800" dirty="0">
                <a:latin typeface="Calibri" panose="020F0502020204030204" pitchFamily="34" charset="0"/>
              </a:rPr>
              <a:t>VAO</a:t>
            </a:r>
          </a:p>
        </p:txBody>
      </p:sp>
      <p:sp>
        <p:nvSpPr>
          <p:cNvPr id="51" name="Rectangle à coins arrondis 38"/>
          <p:cNvSpPr/>
          <p:nvPr/>
        </p:nvSpPr>
        <p:spPr>
          <a:xfrm>
            <a:off x="3783434" y="3078251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8%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journées</a:t>
            </a:r>
          </a:p>
        </p:txBody>
      </p:sp>
      <p:sp>
        <p:nvSpPr>
          <p:cNvPr id="52" name="Rectangle à coins arrondis 38"/>
          <p:cNvSpPr/>
          <p:nvPr/>
        </p:nvSpPr>
        <p:spPr>
          <a:xfrm>
            <a:off x="5580112" y="3078251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42%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journées</a:t>
            </a:r>
          </a:p>
        </p:txBody>
      </p:sp>
      <p:sp>
        <p:nvSpPr>
          <p:cNvPr id="54" name="Rectangle à coins arrondis 39"/>
          <p:cNvSpPr/>
          <p:nvPr/>
        </p:nvSpPr>
        <p:spPr>
          <a:xfrm>
            <a:off x="3779912" y="3912279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30%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5" name="Rectangle à coins arrondis 39"/>
          <p:cNvSpPr/>
          <p:nvPr/>
        </p:nvSpPr>
        <p:spPr>
          <a:xfrm>
            <a:off x="5576590" y="3912279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35%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7" name="Rectangle à coins arrondis 40"/>
          <p:cNvSpPr/>
          <p:nvPr/>
        </p:nvSpPr>
        <p:spPr>
          <a:xfrm>
            <a:off x="5570912" y="4704367"/>
            <a:ext cx="1440160" cy="606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70 %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60" name="Rectangle à coins arrondis 40"/>
          <p:cNvSpPr/>
          <p:nvPr/>
        </p:nvSpPr>
        <p:spPr>
          <a:xfrm>
            <a:off x="3743908" y="4704367"/>
            <a:ext cx="1440160" cy="606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5 %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465675" y="5772729"/>
            <a:ext cx="621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VAO : Vacances Adaptées Organisées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CAT : Chiffre d’affaires tourisme		ETP : Equivalent Temps Plein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92280" y="6324645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4512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19523"/>
            <a:ext cx="7362004" cy="372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1979713" y="6524625"/>
            <a:ext cx="6478488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0768" y="329381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Les clientèles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627784" y="6040197"/>
            <a:ext cx="487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de touristes par type d’organisateur</a:t>
            </a:r>
          </a:p>
        </p:txBody>
      </p:sp>
      <p:sp>
        <p:nvSpPr>
          <p:cNvPr id="3" name="Dodécagone 2"/>
          <p:cNvSpPr/>
          <p:nvPr/>
        </p:nvSpPr>
        <p:spPr>
          <a:xfrm>
            <a:off x="1619672" y="1478179"/>
            <a:ext cx="1008112" cy="1060783"/>
          </a:xfrm>
          <a:prstGeom prst="dodec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alibri" panose="020F0502020204030204" pitchFamily="34" charset="0"/>
              </a:rPr>
              <a:t>8%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27783" y="1735688"/>
            <a:ext cx="3203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proviennent de la région </a:t>
            </a:r>
            <a:r>
              <a:rPr lang="fr-FR" sz="1400" dirty="0">
                <a:solidFill>
                  <a:schemeClr val="accent2"/>
                </a:solidFill>
                <a:latin typeface="Calibri" panose="020F0502020204030204" pitchFamily="34" charset="0"/>
              </a:rPr>
              <a:t>(organisateurs de séjours/voyages – hors organismes de loisirs)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89" y="1254538"/>
            <a:ext cx="1808927" cy="162318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388" y="2265912"/>
            <a:ext cx="346383" cy="51501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492351"/>
            <a:ext cx="644990" cy="42448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3966" y="6368505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051721" y="6524625"/>
            <a:ext cx="640648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09610" y="364712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Les destinations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933450" y="1554379"/>
            <a:ext cx="1440234" cy="4250885"/>
            <a:chOff x="369427" y="2130443"/>
            <a:chExt cx="1440234" cy="4250885"/>
          </a:xfrm>
        </p:grpSpPr>
        <p:sp>
          <p:nvSpPr>
            <p:cNvPr id="16" name="ZoneTexte 15"/>
            <p:cNvSpPr txBox="1"/>
            <p:nvPr/>
          </p:nvSpPr>
          <p:spPr>
            <a:xfrm>
              <a:off x="369427" y="2130443"/>
              <a:ext cx="1440234" cy="3816429"/>
            </a:xfrm>
            <a:prstGeom prst="rect">
              <a:avLst/>
            </a:prstGeom>
            <a:solidFill>
              <a:srgbClr val="006496"/>
            </a:solidFill>
          </p:spPr>
          <p:txBody>
            <a:bodyPr wrap="square" rtlCol="0">
              <a:spAutoFit/>
            </a:bodyPr>
            <a:lstStyle/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pPr algn="ctr"/>
              <a:r>
                <a:rPr lang="fr-FR" sz="2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France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</a:rPr>
                <a:t>85%</a:t>
              </a: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  <a:p>
              <a:endParaRPr lang="fr-FR" dirty="0">
                <a:latin typeface="Calibri" panose="020F050202020403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69427" y="5704220"/>
              <a:ext cx="1440234" cy="677108"/>
            </a:xfrm>
            <a:prstGeom prst="rect">
              <a:avLst/>
            </a:prstGeom>
            <a:solidFill>
              <a:srgbClr val="72A2D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2060"/>
                  </a:solidFill>
                  <a:latin typeface="Calibri" panose="020F0502020204030204" pitchFamily="34" charset="0"/>
                </a:rPr>
                <a:t>Etranger</a:t>
              </a:r>
            </a:p>
            <a:p>
              <a:pPr algn="ctr"/>
              <a:r>
                <a:rPr lang="fr-FR" sz="1800" dirty="0">
                  <a:solidFill>
                    <a:srgbClr val="002060"/>
                  </a:solidFill>
                  <a:latin typeface="Calibri" panose="020F0502020204030204" pitchFamily="34" charset="0"/>
                </a:rPr>
                <a:t>15%</a:t>
              </a:r>
            </a:p>
          </p:txBody>
        </p:sp>
      </p:grp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B36A4C09-0517-4FE0-A912-72728380F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651539"/>
              </p:ext>
            </p:extLst>
          </p:nvPr>
        </p:nvGraphicFramePr>
        <p:xfrm>
          <a:off x="2699792" y="1487153"/>
          <a:ext cx="6192688" cy="468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466710"/>
            <a:ext cx="657279" cy="4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4256" y="6400800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0274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196752"/>
            <a:ext cx="9180512" cy="5761310"/>
          </a:xfrm>
          <a:prstGeom prst="rect">
            <a:avLst/>
          </a:prstGeom>
          <a:solidFill>
            <a:srgbClr val="95C11F"/>
          </a:solidFill>
          <a:ln w="9525">
            <a:solidFill>
              <a:srgbClr val="95C1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04800" y="44624"/>
            <a:ext cx="8534400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fr-FR" altLang="fr-FR" sz="3400" b="1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fr-FR" altLang="fr-FR" sz="3400" b="1" dirty="0">
                <a:solidFill>
                  <a:srgbClr val="006496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400" b="1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départementales sur les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fr-FR" altLang="fr-FR" sz="3400" b="1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hébergements de la filière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3600" b="1" dirty="0">
              <a:solidFill>
                <a:srgbClr val="006496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7250" y="6327775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92280" y="6500862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 bwMode="auto">
          <a:xfrm>
            <a:off x="831974" y="1534309"/>
            <a:ext cx="7628458" cy="24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895350" indent="-342900" algn="l" eaLnBrk="1" hangingPunct="1">
              <a:spcBef>
                <a:spcPts val="600"/>
              </a:spcBef>
              <a:buFontTx/>
              <a:buChar char="-"/>
            </a:pP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des nuitées</a:t>
            </a:r>
          </a:p>
          <a:p>
            <a:pPr marL="895350" indent="-342900" algn="l" eaLnBrk="1" hangingPunct="1">
              <a:spcBef>
                <a:spcPts val="600"/>
              </a:spcBef>
              <a:buFontTx/>
              <a:buChar char="-"/>
            </a:pP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Chiffres d’affaires</a:t>
            </a:r>
          </a:p>
          <a:p>
            <a:pPr marL="895350" indent="-342900" algn="l" eaLnBrk="1" hangingPunct="1">
              <a:spcBef>
                <a:spcPts val="600"/>
              </a:spcBef>
              <a:buFontTx/>
              <a:buChar char="-"/>
            </a:pP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Emploi</a:t>
            </a:r>
          </a:p>
          <a:p>
            <a:pPr algn="l" eaLnBrk="1" hangingPunct="1">
              <a:spcBef>
                <a:spcPts val="600"/>
              </a:spcBef>
              <a:buFontTx/>
              <a:buNone/>
            </a:pPr>
            <a:r>
              <a:rPr lang="fr-FR" altLang="fr-FR" sz="25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2.1 Les hébergements du TSS dans le Cher</a:t>
            </a:r>
          </a:p>
          <a:p>
            <a:pPr algn="l" eaLnBrk="1" hangingPunct="1">
              <a:spcBef>
                <a:spcPts val="600"/>
              </a:spcBef>
              <a:buFontTx/>
              <a:buNone/>
            </a:pPr>
            <a:r>
              <a:rPr lang="fr-FR" alt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fr-FR" altLang="fr-FR" sz="25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Les hébergements du TSS en Eure-et-Loir</a:t>
            </a:r>
          </a:p>
          <a:p>
            <a:pPr algn="l" eaLnBrk="1" hangingPunct="1">
              <a:spcBef>
                <a:spcPts val="600"/>
              </a:spcBef>
              <a:buFontTx/>
              <a:buNone/>
            </a:pPr>
            <a:r>
              <a:rPr lang="fr-FR" alt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fr-FR" altLang="fr-FR" sz="25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Les hébergements du TSS dans l’Indre</a:t>
            </a:r>
          </a:p>
          <a:p>
            <a:pPr algn="l" eaLnBrk="1" hangingPunct="1">
              <a:spcBef>
                <a:spcPts val="600"/>
              </a:spcBef>
              <a:buFontTx/>
              <a:buNone/>
            </a:pPr>
            <a:r>
              <a:rPr lang="fr-FR" alt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fr-FR" altLang="fr-FR" sz="25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Les hébergements du TSS en Indre-et-Loire</a:t>
            </a:r>
          </a:p>
          <a:p>
            <a:pPr algn="l">
              <a:spcBef>
                <a:spcPts val="600"/>
              </a:spcBef>
            </a:pPr>
            <a:r>
              <a:rPr lang="fr-FR" alt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fr-FR" altLang="fr-FR" sz="25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Les hébergements du TSS en Loir-et-Cher</a:t>
            </a:r>
          </a:p>
          <a:p>
            <a:pPr algn="l">
              <a:spcBef>
                <a:spcPts val="600"/>
              </a:spcBef>
            </a:pPr>
            <a:r>
              <a:rPr lang="fr-FR" alt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lang="fr-FR" altLang="fr-FR" sz="25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Les hébergements du TSS dans le Loiret</a:t>
            </a:r>
          </a:p>
          <a:p>
            <a:pPr algn="l"/>
            <a:endParaRPr lang="fr-FR" alt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fr-FR" altLang="fr-FR" sz="18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fr-FR" altLang="fr-FR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fr-FR" altLang="fr-FR" sz="1800" b="1" dirty="0">
              <a:solidFill>
                <a:srgbClr val="006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9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67544" y="116632"/>
            <a:ext cx="8534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 Données départementales sur les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hébergements de la filière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8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t="11252"/>
          <a:stretch/>
        </p:blipFill>
        <p:spPr>
          <a:xfrm>
            <a:off x="251520" y="2265329"/>
            <a:ext cx="5716797" cy="32519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0112" y="1812849"/>
            <a:ext cx="2984376" cy="37043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59632" y="181284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Répartition des nuitées par département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7066" y="6541516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79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Répartition des nuitées</a:t>
            </a:r>
            <a:endParaRPr lang="fr-FR" altLang="fr-FR" sz="2800" dirty="0">
              <a:solidFill>
                <a:srgbClr val="006496"/>
              </a:solidFill>
            </a:endParaRPr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0272" y="6354711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95736" y="1381254"/>
            <a:ext cx="534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Répartition des nuitées par mois et par département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0041F53-783A-46E6-AF9A-F2C202589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409442"/>
              </p:ext>
            </p:extLst>
          </p:nvPr>
        </p:nvGraphicFramePr>
        <p:xfrm>
          <a:off x="683568" y="1988840"/>
          <a:ext cx="7632848" cy="407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9001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84060" y="406878"/>
            <a:ext cx="8888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Chiffres d’affaires</a:t>
            </a:r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19"/>
          <a:stretch/>
        </p:blipFill>
        <p:spPr bwMode="auto">
          <a:xfrm>
            <a:off x="8316416" y="38075"/>
            <a:ext cx="755650" cy="4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63606" y="1357504"/>
            <a:ext cx="460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Chiffre d’affaires par département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C4995D76-CA9D-4A99-A0DB-AD5E7EF39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650226"/>
              </p:ext>
            </p:extLst>
          </p:nvPr>
        </p:nvGraphicFramePr>
        <p:xfrm>
          <a:off x="1259632" y="1937506"/>
          <a:ext cx="5853663" cy="332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163606" y="5362929"/>
            <a:ext cx="6908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Le chiffre d’affaires tourisme (CAT) est inclus dans le chiffre d’affaires global (CA)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CAT : lié au vacances, au tourisme et aux loisirs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 : lié au chiffre d’affaires global, dont celui provenant d’activités annexes : formation, FJT, portage de repas…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01454" y="6354711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0534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09600" y="303039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Méthodologie 2016</a:t>
            </a:r>
            <a:endParaRPr lang="fr-FR" altLang="fr-FR" sz="1800" b="1" i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69" y="3433193"/>
            <a:ext cx="656134" cy="6641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9063" y="3686767"/>
            <a:ext cx="799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Questionnaire en ligne rempli par les acteurs de la filière en région entre janvier et juin.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9063" y="4133398"/>
            <a:ext cx="7906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 système d’extrapolation a été mis en place (sauf pour les données liées à la fiscalité, aux investissements et aux labels) à partir :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d'un ratio établi sur le nombre de lits "répondants" (réponses fiables) aux différentes questions, pour les hébergeurs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de la moyenne des structures ayant 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répondu aux différentes questions, 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pour les organisateurs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62" y="1504755"/>
            <a:ext cx="3802938" cy="190036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934849" y="5859448"/>
            <a:ext cx="273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6496"/>
                </a:solidFill>
                <a:latin typeface="Calibri" pitchFamily="34" charset="0"/>
                <a:sym typeface="Wingdings"/>
              </a:rPr>
              <a:t> 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64% pour les hébergeurs</a:t>
            </a:r>
          </a:p>
          <a:p>
            <a:r>
              <a:rPr lang="fr-FR" sz="1600" b="1" dirty="0">
                <a:solidFill>
                  <a:srgbClr val="006496"/>
                </a:solidFill>
                <a:latin typeface="Calibri" pitchFamily="34" charset="0"/>
                <a:sym typeface="Wingdings"/>
              </a:rPr>
              <a:t> 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55% pour les organisateurs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2001" y="1556792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Une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démarche commune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à l’Unat </a:t>
            </a: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grâce à un outil mutualisé en ligne :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 </a:t>
            </a:r>
            <a:r>
              <a:rPr lang="fr-FR" sz="1800" b="1" dirty="0">
                <a:solidFill>
                  <a:srgbClr val="006496"/>
                </a:solidFill>
                <a:latin typeface="Calibri" pitchFamily="34" charset="0"/>
              </a:rPr>
              <a:t>www.unatobservations.fr</a:t>
            </a:r>
          </a:p>
          <a:p>
            <a:endParaRPr lang="fr-FR" sz="1600" b="1" dirty="0">
              <a:solidFill>
                <a:srgbClr val="006496"/>
              </a:solidFill>
              <a:latin typeface="Calibri" pitchFamily="34" charset="0"/>
            </a:endParaRPr>
          </a:p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Un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partenariat interrégional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avec les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UNAT Bretagne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et </a:t>
            </a:r>
            <a:r>
              <a:rPr lang="fr-FR" sz="2000" b="1" dirty="0">
                <a:solidFill>
                  <a:srgbClr val="006496"/>
                </a:solidFill>
                <a:latin typeface="Calibri" pitchFamily="34" charset="0"/>
              </a:rPr>
              <a:t>Pays de la Loire</a:t>
            </a:r>
            <a:r>
              <a:rPr lang="fr-FR" sz="1600" b="1" dirty="0">
                <a:solidFill>
                  <a:srgbClr val="006496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7" name="Légende à une bordure 1 16"/>
          <p:cNvSpPr/>
          <p:nvPr/>
        </p:nvSpPr>
        <p:spPr>
          <a:xfrm>
            <a:off x="5004048" y="5139256"/>
            <a:ext cx="3168352" cy="594000"/>
          </a:xfrm>
          <a:prstGeom prst="accentCallout1">
            <a:avLst>
              <a:gd name="adj1" fmla="val 18750"/>
              <a:gd name="adj2" fmla="val -8333"/>
              <a:gd name="adj3" fmla="val 42979"/>
              <a:gd name="adj4" fmla="val -8398"/>
            </a:avLst>
          </a:prstGeom>
          <a:solidFill>
            <a:srgbClr val="006496"/>
          </a:solidFill>
          <a:ln>
            <a:solidFill>
              <a:srgbClr val="006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60% de taux de retour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57028" y="625582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731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84060" y="406878"/>
            <a:ext cx="8888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L’emploi – Répartition par département</a:t>
            </a:r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19"/>
          <a:stretch/>
        </p:blipFill>
        <p:spPr bwMode="auto">
          <a:xfrm>
            <a:off x="8316416" y="38075"/>
            <a:ext cx="755650" cy="4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01454" y="6354711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9A3B5264-B080-40BB-B2D8-22A585FAA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314445"/>
              </p:ext>
            </p:extLst>
          </p:nvPr>
        </p:nvGraphicFramePr>
        <p:xfrm>
          <a:off x="31750" y="1268760"/>
          <a:ext cx="10102037" cy="497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3150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3512" y="405725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2.1  Les hébergements du TSS dans le Cher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5851" y="2017696"/>
            <a:ext cx="519174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Fréquentation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66 394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nuitées soit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13%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des nuitées régionales du TSS</a:t>
            </a:r>
          </a:p>
          <a:p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21 851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arrivées françaises +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arrivées étrangères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= durée moyenne des séjours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(minimum 2,3 j et maximum 5,7 j)</a:t>
            </a:r>
          </a:p>
          <a:p>
            <a:endParaRPr lang="fr-FR" sz="1000" dirty="0"/>
          </a:p>
          <a:p>
            <a:endParaRPr lang="fr-FR" sz="800" dirty="0"/>
          </a:p>
          <a:p>
            <a:endParaRPr lang="fr-FR" sz="1500" dirty="0"/>
          </a:p>
          <a:p>
            <a:r>
              <a:rPr lang="fr-FR" sz="2000" dirty="0">
                <a:solidFill>
                  <a:srgbClr val="006496"/>
                </a:solidFill>
              </a:rPr>
              <a:t>          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000" dirty="0">
              <a:solidFill>
                <a:srgbClr val="006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salariés (soit 18 % des salariés du TSS de la région)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50 CDI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86 CDD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dont 14 emplois aidés</a:t>
            </a:r>
          </a:p>
          <a:p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116,3</a:t>
            </a:r>
            <a:r>
              <a:rPr lang="fr-FR" sz="12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ETP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3 emplois sous-traités</a:t>
            </a:r>
          </a:p>
          <a:p>
            <a:endParaRPr lang="fr-FR" sz="800" dirty="0"/>
          </a:p>
          <a:p>
            <a:endParaRPr lang="fr-FR" sz="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580472" y="15167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Economie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944991" y="4689385"/>
            <a:ext cx="4036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3 950 658 €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 chiffre d’affaires tourisme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(moyenne départementale du CAT : 438 962 €)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CAT/ nuitée =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59,5 €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(en région 41,58 €)</a:t>
            </a:r>
          </a:p>
        </p:txBody>
      </p:sp>
      <p:pic>
        <p:nvPicPr>
          <p:cNvPr id="26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316" y="1328318"/>
            <a:ext cx="658156" cy="660522"/>
          </a:xfrm>
          <a:prstGeom prst="rect">
            <a:avLst/>
          </a:prstGeom>
          <a:noFill/>
        </p:spPr>
      </p:pic>
      <p:pic>
        <p:nvPicPr>
          <p:cNvPr id="27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57" y="1843718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780404"/>
            <a:ext cx="782620" cy="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983224" y="5713511"/>
            <a:ext cx="446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structures fiscalisées 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E1ABA454-01FC-46D3-B0C5-438FD97B6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66820"/>
              </p:ext>
            </p:extLst>
          </p:nvPr>
        </p:nvGraphicFramePr>
        <p:xfrm>
          <a:off x="4856568" y="1827949"/>
          <a:ext cx="4121653" cy="251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27984" y="6165305"/>
            <a:ext cx="4409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: Chiffre d’affaires       CAT : chiffre d’affaires tourisme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95819" y="634992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5C72667B-3FBA-4036-BB4D-B1458C86D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079123"/>
              </p:ext>
            </p:extLst>
          </p:nvPr>
        </p:nvGraphicFramePr>
        <p:xfrm>
          <a:off x="4955740" y="1890385"/>
          <a:ext cx="4098748" cy="278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17357" y="1320025"/>
            <a:ext cx="139034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structures </a:t>
            </a:r>
          </a:p>
        </p:txBody>
      </p:sp>
    </p:spTree>
    <p:extLst>
      <p:ext uri="{BB962C8B-B14F-4D97-AF65-F5344CB8AC3E}">
        <p14:creationId xmlns:p14="http://schemas.microsoft.com/office/powerpoint/2010/main" val="428702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60988" y="32528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2.2  Les hébergements du TSS en Eure-et-Loir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4308" y="2042660"/>
            <a:ext cx="519174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496"/>
                </a:solidFill>
              </a:rPr>
              <a:t>         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Fréquentation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22 941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nuitées soit </a:t>
            </a: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4,5%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des nuitées régionales du TSS</a:t>
            </a:r>
          </a:p>
          <a:p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9 457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arrivées (uniquement française)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= durée moyenne des séjours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(minimum 2,4 j et maximum 3,9 j)</a:t>
            </a:r>
          </a:p>
          <a:p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000" dirty="0">
              <a:solidFill>
                <a:srgbClr val="006496"/>
              </a:solidFill>
            </a:endParaRPr>
          </a:p>
          <a:p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salariés (soit 2 % des salariés du TSS de la région)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9 CDI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3 CDD</a:t>
            </a:r>
          </a:p>
          <a:p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10,7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ETP </a:t>
            </a:r>
            <a:endParaRPr lang="fr-FR" sz="1400" dirty="0"/>
          </a:p>
          <a:p>
            <a:endParaRPr lang="fr-FR" sz="800" dirty="0"/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 emploi sous-traité</a:t>
            </a:r>
          </a:p>
          <a:p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529566" y="17187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913249" y="4747188"/>
            <a:ext cx="4036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309 732 €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 chiffre d’affaires tourisme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(moyenne départementale du CAT : 103 244 €)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CA/ nuitée = </a:t>
            </a:r>
            <a:r>
              <a:rPr lang="fr-F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13,5 €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(en région 41,58 €)</a:t>
            </a:r>
          </a:p>
        </p:txBody>
      </p:sp>
      <p:pic>
        <p:nvPicPr>
          <p:cNvPr id="26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325" y="1472334"/>
            <a:ext cx="658156" cy="660522"/>
          </a:xfrm>
          <a:prstGeom prst="rect">
            <a:avLst/>
          </a:prstGeom>
          <a:noFill/>
        </p:spPr>
      </p:pic>
      <p:pic>
        <p:nvPicPr>
          <p:cNvPr id="27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90" y="1844628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03" y="3845928"/>
            <a:ext cx="782620" cy="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44386" y="6354711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D5A4FC20-268B-4266-AC5E-27F92F21B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884577"/>
              </p:ext>
            </p:extLst>
          </p:nvPr>
        </p:nvGraphicFramePr>
        <p:xfrm>
          <a:off x="4982153" y="2076002"/>
          <a:ext cx="3967233" cy="267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4528188" y="6204699"/>
            <a:ext cx="381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: Chiffre d’affaires       CAT : chiffre d’affaires tourisme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17357" y="1320025"/>
            <a:ext cx="139034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structures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27651" y="5642237"/>
            <a:ext cx="446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Aucune structure fiscalisée</a:t>
            </a:r>
          </a:p>
        </p:txBody>
      </p:sp>
    </p:spTree>
    <p:extLst>
      <p:ext uri="{BB962C8B-B14F-4D97-AF65-F5344CB8AC3E}">
        <p14:creationId xmlns:p14="http://schemas.microsoft.com/office/powerpoint/2010/main" val="305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60988" y="32528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2.3  Les hébergements du TSS dans l’Indre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15966" y="1980704"/>
            <a:ext cx="51917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Fréquentation</a:t>
            </a:r>
          </a:p>
          <a:p>
            <a:endParaRPr lang="fr-FR" sz="1000" dirty="0"/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59 800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nuitées soit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11,8 %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des nuitées régionales du TSS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21 406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arrivées françaises +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298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arrivées étrangères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(soit 8% des arrivées étrangères du TSS de la région)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2,8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= durée moyenne des séjours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(minimum 1,8j et maximum 3,7j)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/>
          </a:p>
          <a:p>
            <a:r>
              <a:rPr lang="fr-FR" sz="2000" dirty="0">
                <a:solidFill>
                  <a:srgbClr val="006496"/>
                </a:solidFill>
              </a:rPr>
              <a:t>         </a:t>
            </a:r>
          </a:p>
          <a:p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000" dirty="0">
              <a:solidFill>
                <a:srgbClr val="006496"/>
              </a:solidFill>
            </a:endParaRP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salariés (soit 16 % des salariés du TSS de la région)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28 CDI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90 CDD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dont 10 emplois aidés</a:t>
            </a:r>
          </a:p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54,8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ETP </a:t>
            </a:r>
          </a:p>
          <a:p>
            <a:endParaRPr lang="fr-FR" sz="800" dirty="0"/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 emploi sous-traité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868144" y="167212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80683" y="4630840"/>
            <a:ext cx="4036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1 686 144 €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 chiffre d’affaires tourisme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(moyenne départementale du CAT : 240 878 €)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CA/ nuitée = </a:t>
            </a:r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28,2 €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(en région 41,58 €</a:t>
            </a:r>
            <a:r>
              <a:rPr lang="fr-FR" sz="1400" dirty="0"/>
              <a:t>)</a:t>
            </a:r>
          </a:p>
        </p:txBody>
      </p:sp>
      <p:pic>
        <p:nvPicPr>
          <p:cNvPr id="26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248" y="1484784"/>
            <a:ext cx="658156" cy="660522"/>
          </a:xfrm>
          <a:prstGeom prst="rect">
            <a:avLst/>
          </a:prstGeom>
          <a:noFill/>
        </p:spPr>
      </p:pic>
      <p:pic>
        <p:nvPicPr>
          <p:cNvPr id="27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55" y="1844824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57" y="3848220"/>
            <a:ext cx="782620" cy="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150296" y="5589240"/>
            <a:ext cx="446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structures fiscalisées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34877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23</a:t>
            </a:fld>
            <a:endParaRPr lang="fr-FR" altLang="fr-FR" dirty="0"/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1A50AD35-1929-4E40-960B-AEF6FEA6D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233597"/>
              </p:ext>
            </p:extLst>
          </p:nvPr>
        </p:nvGraphicFramePr>
        <p:xfrm>
          <a:off x="5138592" y="2015390"/>
          <a:ext cx="4257944" cy="26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4649283" y="6248345"/>
            <a:ext cx="388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: Chiffre d’affaires       CAT : chiffre d’affaires tourisme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9603" y="1315507"/>
            <a:ext cx="1390347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structures </a:t>
            </a:r>
          </a:p>
        </p:txBody>
      </p:sp>
    </p:spTree>
    <p:extLst>
      <p:ext uri="{BB962C8B-B14F-4D97-AF65-F5344CB8AC3E}">
        <p14:creationId xmlns:p14="http://schemas.microsoft.com/office/powerpoint/2010/main" val="411389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60988" y="32528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2.4  Les hébergements du TSS en Indre-et-Loire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04391" y="1940634"/>
            <a:ext cx="51917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496"/>
                </a:solidFill>
              </a:rPr>
              <a:t>          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Fréquentation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118 621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nuitées soit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23 %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des nuitées régionales du TSS</a:t>
            </a:r>
          </a:p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36 266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arrivées françaises +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603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arrivées étrangères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(soit 16,4% des arrivées étrangères du TSS de la région)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= durée moyenne des séjours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(minimum 2 j et maximum 5 j)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  <a:p>
            <a:r>
              <a:rPr lang="fr-FR" sz="2000" dirty="0">
                <a:solidFill>
                  <a:srgbClr val="006496"/>
                </a:solidFill>
              </a:rPr>
              <a:t>           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Emploi</a:t>
            </a:r>
          </a:p>
          <a:p>
            <a:endParaRPr lang="fr-FR" sz="1000" dirty="0">
              <a:solidFill>
                <a:srgbClr val="006496"/>
              </a:solidFill>
            </a:endParaRPr>
          </a:p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salariés (soit 17 % des salariés du TSS de la région)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82 CDI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46 CDD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dont 8 emplois aidés</a:t>
            </a:r>
          </a:p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89,3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ETP </a:t>
            </a:r>
          </a:p>
          <a:p>
            <a:endParaRPr lang="fr-F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3 emplois sous-traités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800" dirty="0"/>
          </a:p>
          <a:p>
            <a:endParaRPr lang="fr-FR" sz="800" dirty="0"/>
          </a:p>
          <a:p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868144" y="156011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Economie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76056" y="4656038"/>
            <a:ext cx="4036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4 525 661 €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 chiffre d’affaires tourisme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(moyenne départementale du CAT : 266 215 €)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CA/ nuitée =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38,15 €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(en région 41,58 €)</a:t>
            </a:r>
          </a:p>
        </p:txBody>
      </p:sp>
      <p:pic>
        <p:nvPicPr>
          <p:cNvPr id="26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952" y="1389901"/>
            <a:ext cx="658156" cy="660522"/>
          </a:xfrm>
          <a:prstGeom prst="rect">
            <a:avLst/>
          </a:prstGeom>
          <a:noFill/>
        </p:spPr>
      </p:pic>
      <p:pic>
        <p:nvPicPr>
          <p:cNvPr id="27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15113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28" y="3933056"/>
            <a:ext cx="782620" cy="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076056" y="5621468"/>
            <a:ext cx="446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structure fiscalisée et 2 partiellement fiscalisées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272" y="6354392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24</a:t>
            </a:fld>
            <a:endParaRPr lang="fr-FR" altLang="fr-FR" dirty="0"/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B399B913-0714-45A6-A715-F466123E4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729244"/>
              </p:ext>
            </p:extLst>
          </p:nvPr>
        </p:nvGraphicFramePr>
        <p:xfrm>
          <a:off x="5144375" y="1956369"/>
          <a:ext cx="4036137" cy="269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4528188" y="6248345"/>
            <a:ext cx="388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: Chiffre d’affaires       CAT : chiffre d’affaires tourisme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2813" y="1272039"/>
            <a:ext cx="13903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structures </a:t>
            </a:r>
          </a:p>
        </p:txBody>
      </p:sp>
    </p:spTree>
    <p:extLst>
      <p:ext uri="{BB962C8B-B14F-4D97-AF65-F5344CB8AC3E}">
        <p14:creationId xmlns:p14="http://schemas.microsoft.com/office/powerpoint/2010/main" val="3284489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60988" y="32528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2.5  Le TSS en Loir-et-Cher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07702" y="1908696"/>
            <a:ext cx="51917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496"/>
                </a:solidFill>
              </a:rPr>
              <a:t>           </a:t>
            </a:r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Fréquentation</a:t>
            </a:r>
          </a:p>
          <a:p>
            <a:endParaRPr lang="fr-FR" sz="1800" dirty="0"/>
          </a:p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182 919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nuitées soit 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36%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des nuitées régionales du TSS</a:t>
            </a:r>
          </a:p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68 570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arrivées françaises + 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1752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arrivées étrangères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(soit 48% des arrivées étrangères de la région)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2,6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= durée moyenne des séjours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(minimum 1,7 j et maximum 5 j)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/>
          </a:p>
          <a:p>
            <a:r>
              <a:rPr lang="fr-FR" sz="2000" dirty="0">
                <a:solidFill>
                  <a:srgbClr val="006496"/>
                </a:solidFill>
              </a:rPr>
              <a:t>            </a:t>
            </a:r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000" dirty="0">
              <a:solidFill>
                <a:srgbClr val="006496"/>
              </a:solidFill>
            </a:endParaRPr>
          </a:p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286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salariés (soit 38 % des salariés du TSS de la région)</a:t>
            </a:r>
          </a:p>
          <a:p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162 CDI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124 CDD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dont 27 emplois aidés</a:t>
            </a:r>
          </a:p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194,9 ETP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4 emplois sous-traités</a:t>
            </a:r>
          </a:p>
          <a:p>
            <a:endParaRPr lang="fr-FR" sz="800" dirty="0"/>
          </a:p>
          <a:p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727326" y="15330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114684" y="4757159"/>
            <a:ext cx="40361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7 955 009 €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 chiffre d’affaires tourisme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(moyenne départementale du CAT :397 750 €)</a:t>
            </a:r>
          </a:p>
          <a:p>
            <a:endParaRPr lang="fr-FR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CAT / nuitée = 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43,5 €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(en région 41,58 €)</a:t>
            </a:r>
          </a:p>
        </p:txBody>
      </p:sp>
      <p:pic>
        <p:nvPicPr>
          <p:cNvPr id="26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677" y="1412776"/>
            <a:ext cx="658156" cy="660522"/>
          </a:xfrm>
          <a:prstGeom prst="rect">
            <a:avLst/>
          </a:prstGeom>
          <a:noFill/>
        </p:spPr>
      </p:pic>
      <p:pic>
        <p:nvPicPr>
          <p:cNvPr id="27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22" y="1851611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02" y="3861048"/>
            <a:ext cx="782620" cy="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150296" y="5786680"/>
            <a:ext cx="446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structures fiscalisées et 1 partiellement fiscalisée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72538" y="6354711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FD3B95CC-6708-4247-BD8B-512593E32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24414"/>
              </p:ext>
            </p:extLst>
          </p:nvPr>
        </p:nvGraphicFramePr>
        <p:xfrm>
          <a:off x="5114684" y="1958674"/>
          <a:ext cx="3957382" cy="279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4528188" y="6248345"/>
            <a:ext cx="388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: Chiffre d’affaires       CAT : chiffre d’affaires tourisme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8222" y="1328028"/>
            <a:ext cx="139034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structures </a:t>
            </a:r>
          </a:p>
        </p:txBody>
      </p:sp>
    </p:spTree>
    <p:extLst>
      <p:ext uri="{BB962C8B-B14F-4D97-AF65-F5344CB8AC3E}">
        <p14:creationId xmlns:p14="http://schemas.microsoft.com/office/powerpoint/2010/main" val="277736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60988" y="32528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2.6  Les hébergements du TSS dans le Loiret</a:t>
            </a:r>
            <a:endParaRPr lang="fr-FR" altLang="fr-FR" sz="20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675" y="2031806"/>
            <a:ext cx="519174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Fréquentation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54 908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nuitées soit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10,9%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des nuitées régionales du TSS</a:t>
            </a:r>
          </a:p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14 951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arrivées françaises +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869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arrivées étrangères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(soit 23,6 % des arrivées étrangères du TSS de la région)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3,5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= durée moyenne des séjours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(minimum 2,6 j et maximum 5,1 j)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000" dirty="0">
              <a:solidFill>
                <a:srgbClr val="006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salariés (soit 9 % des salariés du TSS de la région)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58 CDI 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6 CDD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dont 6 emplois aidés</a:t>
            </a:r>
          </a:p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39,4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ETP 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906145" y="155790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62779" y="4800054"/>
            <a:ext cx="4036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2 595 126€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de chiffre d’affaires tourisme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(moyenne départementale du CAT : 259 513€ )</a:t>
            </a:r>
          </a:p>
          <a:p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CA/ nuitée =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47,26 €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(en région 41,58 €)</a:t>
            </a:r>
          </a:p>
        </p:txBody>
      </p:sp>
      <p:pic>
        <p:nvPicPr>
          <p:cNvPr id="26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779" y="1430208"/>
            <a:ext cx="658156" cy="660522"/>
          </a:xfrm>
          <a:prstGeom prst="rect">
            <a:avLst/>
          </a:prstGeom>
          <a:noFill/>
        </p:spPr>
      </p:pic>
      <p:pic>
        <p:nvPicPr>
          <p:cNvPr id="27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887121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45" y="4053134"/>
            <a:ext cx="782620" cy="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220072" y="5733256"/>
            <a:ext cx="446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4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structure fiscalisée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272" y="6349843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7CA72FC6-D6FE-404F-9641-0003967B2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852006"/>
              </p:ext>
            </p:extLst>
          </p:nvPr>
        </p:nvGraphicFramePr>
        <p:xfrm>
          <a:off x="5262779" y="1973596"/>
          <a:ext cx="4036137" cy="282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4528188" y="6177304"/>
            <a:ext cx="388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: Chiffre d’affaires       CAT : chiffre d’affaires tourisme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1373" y="1320025"/>
            <a:ext cx="139034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structures </a:t>
            </a:r>
          </a:p>
        </p:txBody>
      </p:sp>
    </p:spTree>
    <p:extLst>
      <p:ext uri="{BB962C8B-B14F-4D97-AF65-F5344CB8AC3E}">
        <p14:creationId xmlns:p14="http://schemas.microsoft.com/office/powerpoint/2010/main" val="3156812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196752"/>
            <a:ext cx="9144000" cy="5761310"/>
          </a:xfrm>
          <a:prstGeom prst="rect">
            <a:avLst/>
          </a:prstGeom>
          <a:solidFill>
            <a:srgbClr val="95C11F"/>
          </a:solidFill>
          <a:ln w="9525">
            <a:solidFill>
              <a:srgbClr val="95C1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2009" y="421863"/>
            <a:ext cx="9379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fr-FR" altLang="fr-FR" sz="3600" b="1" dirty="0">
                <a:solidFill>
                  <a:srgbClr val="006496"/>
                </a:solidFill>
                <a:latin typeface="Calibri" panose="020F0502020204030204" pitchFamily="34" charset="0"/>
              </a:rPr>
              <a:t>3</a:t>
            </a:r>
            <a:r>
              <a:rPr lang="fr-FR" altLang="fr-FR" sz="3400" b="1" dirty="0">
                <a:solidFill>
                  <a:srgbClr val="006496"/>
                </a:solidFill>
                <a:latin typeface="Calibri" panose="020F0502020204030204" pitchFamily="34" charset="0"/>
              </a:rPr>
              <a:t>. </a:t>
            </a:r>
            <a:r>
              <a:rPr lang="fr-FR" altLang="fr-FR" sz="3600" b="1" dirty="0">
                <a:solidFill>
                  <a:srgbClr val="00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par catégorie d’hébergement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7250" y="6327775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92280" y="6500862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27</a:t>
            </a:fld>
            <a:endParaRPr lang="fr-FR" altLang="fr-FR" dirty="0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 bwMode="auto">
          <a:xfrm>
            <a:off x="-16768" y="1202568"/>
            <a:ext cx="946854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fr-FR" altLang="fr-FR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719138" algn="l" eaLnBrk="1" hangingPunct="1">
              <a:spcBef>
                <a:spcPts val="600"/>
              </a:spcBef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 Données régionales par catégorie d’hébergement</a:t>
            </a:r>
          </a:p>
          <a:p>
            <a:pPr marL="1073150" indent="-354013" algn="l" eaLnBrk="1" hangingPunct="1">
              <a:spcBef>
                <a:spcPts val="600"/>
              </a:spcBef>
              <a:buFontTx/>
              <a:buChar char="-"/>
            </a:pP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 des nuitées</a:t>
            </a:r>
          </a:p>
          <a:p>
            <a:pPr marL="1073150" indent="-354013" algn="l" eaLnBrk="1" hangingPunct="1">
              <a:spcBef>
                <a:spcPts val="600"/>
              </a:spcBef>
              <a:buFontTx/>
              <a:buChar char="-"/>
            </a:pP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Fréquentation et emploi</a:t>
            </a:r>
          </a:p>
          <a:p>
            <a:pPr marL="1073150" indent="-354013" algn="l" eaLnBrk="1" hangingPunct="1">
              <a:spcBef>
                <a:spcPts val="600"/>
              </a:spcBef>
              <a:buFontTx/>
              <a:buChar char="-"/>
            </a:pP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économique</a:t>
            </a:r>
          </a:p>
          <a:p>
            <a:pPr marL="534988" indent="-534988" algn="l" eaLnBrk="1" hangingPunct="1">
              <a:spcBef>
                <a:spcPts val="600"/>
              </a:spcBef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 Auberges de jeunesse et Centres de séjour</a:t>
            </a:r>
          </a:p>
          <a:p>
            <a:pPr marL="534988" indent="-534988" algn="l" eaLnBrk="1" hangingPunct="1">
              <a:spcBef>
                <a:spcPts val="600"/>
              </a:spcBef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 Hôtels et Résidences </a:t>
            </a:r>
          </a:p>
          <a:p>
            <a:pPr marL="534988" indent="-534988" algn="l" eaLnBrk="1" hangingPunct="1">
              <a:spcBef>
                <a:spcPts val="600"/>
              </a:spcBef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  Maisons Familiales </a:t>
            </a:r>
          </a:p>
          <a:p>
            <a:pPr marL="0" indent="0" algn="l" eaLnBrk="1" hangingPunct="1">
              <a:spcBef>
                <a:spcPts val="600"/>
              </a:spcBef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 Gîtes</a:t>
            </a:r>
          </a:p>
          <a:p>
            <a:pPr marL="0" indent="0" algn="l" eaLnBrk="1" hangingPunct="1">
              <a:spcBef>
                <a:spcPts val="600"/>
              </a:spcBef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 Villages Vacances</a:t>
            </a:r>
          </a:p>
          <a:p>
            <a:pPr algn="ctr"/>
            <a:endParaRPr lang="fr-FR" alt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fr-FR" altLang="fr-FR" sz="18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fr-FR" altLang="fr-FR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fr-FR" altLang="fr-FR" sz="1800" b="1" dirty="0">
              <a:solidFill>
                <a:srgbClr val="006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6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2118" y="1163051"/>
            <a:ext cx="9144000" cy="5761310"/>
          </a:xfrm>
          <a:prstGeom prst="rect">
            <a:avLst/>
          </a:prstGeom>
          <a:solidFill>
            <a:srgbClr val="95C11F"/>
          </a:solidFill>
          <a:ln w="9525">
            <a:solidFill>
              <a:srgbClr val="95C1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304800" y="12534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7250" y="6327775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32479" y="1089354"/>
            <a:ext cx="4290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Parc de 66 structures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67200" y="6602323"/>
            <a:ext cx="484296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6496"/>
                </a:solidFill>
                <a:latin typeface="Calibri" panose="020F0502020204030204" pitchFamily="34" charset="0"/>
              </a:rPr>
              <a:t>Les capacités d’accueil (en lits)</a:t>
            </a:r>
            <a:endParaRPr lang="fr-FR" dirty="0">
              <a:solidFill>
                <a:srgbClr val="00649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321" y="5350857"/>
            <a:ext cx="3359981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006496"/>
                </a:solidFill>
                <a:latin typeface="Calibri" panose="020F0502020204030204" pitchFamily="34" charset="0"/>
              </a:rPr>
              <a:t>AJ : Auberge de jeunesse</a:t>
            </a:r>
          </a:p>
          <a:p>
            <a:r>
              <a:rPr lang="fr-FR" sz="1500" dirty="0">
                <a:solidFill>
                  <a:srgbClr val="006496"/>
                </a:solidFill>
                <a:latin typeface="Calibri" panose="020F0502020204030204" pitchFamily="34" charset="0"/>
              </a:rPr>
              <a:t>CIS/CS : Centre International de Séjour</a:t>
            </a:r>
          </a:p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HR : Hôtel Résidence</a:t>
            </a:r>
          </a:p>
          <a:p>
            <a:r>
              <a:rPr lang="fr-FR" sz="1500" dirty="0">
                <a:solidFill>
                  <a:srgbClr val="00B0F0"/>
                </a:solidFill>
                <a:latin typeface="Calibri" panose="020F0502020204030204" pitchFamily="34" charset="0"/>
              </a:rPr>
              <a:t>VV : Village Vacances</a:t>
            </a:r>
          </a:p>
          <a:p>
            <a:r>
              <a:rPr lang="fr-FR" sz="1500" dirty="0">
                <a:solidFill>
                  <a:srgbClr val="86AC1C"/>
                </a:solidFill>
                <a:latin typeface="Calibri" panose="020F0502020204030204" pitchFamily="34" charset="0"/>
              </a:rPr>
              <a:t>MF : Maison Familiale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07503" y="398701"/>
            <a:ext cx="89734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000" b="1" dirty="0">
                <a:solidFill>
                  <a:srgbClr val="006496"/>
                </a:solidFill>
                <a:latin typeface="Calibri" panose="020F0502020204030204" pitchFamily="34" charset="0"/>
              </a:rPr>
              <a:t>3.1 Données régionales par catégorie d’hébergement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7" b="4385"/>
          <a:stretch/>
        </p:blipFill>
        <p:spPr>
          <a:xfrm>
            <a:off x="3585193" y="1554558"/>
            <a:ext cx="4306304" cy="50427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6" y="3564914"/>
            <a:ext cx="1665105" cy="8721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7" y="4520540"/>
            <a:ext cx="1656184" cy="7806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86" y="2636912"/>
            <a:ext cx="1659288" cy="8322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53" y="1916832"/>
            <a:ext cx="1677221" cy="62606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53" y="1268760"/>
            <a:ext cx="1677221" cy="57595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175957" y="6536853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49029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59841" y="318863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Répartition des nuitées</a:t>
            </a:r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72200" y="1360827"/>
            <a:ext cx="57520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006496"/>
                </a:solidFill>
                <a:latin typeface="Calibri" panose="020F0502020204030204" pitchFamily="34" charset="0"/>
              </a:rPr>
              <a:t>AJ : Auberge de jeunesse</a:t>
            </a:r>
            <a:r>
              <a:rPr lang="fr-F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	</a:t>
            </a:r>
          </a:p>
          <a:p>
            <a:r>
              <a:rPr lang="fr-FR" sz="1300" dirty="0">
                <a:solidFill>
                  <a:srgbClr val="006496"/>
                </a:solidFill>
                <a:latin typeface="Calibri" panose="020F0502020204030204" pitchFamily="34" charset="0"/>
              </a:rPr>
              <a:t>CIS/CS : Centre International de Séjour              </a:t>
            </a:r>
          </a:p>
          <a:p>
            <a:r>
              <a:rPr lang="fr-FR" sz="13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HR : Hôtel Résidence</a:t>
            </a:r>
          </a:p>
          <a:p>
            <a:r>
              <a:rPr lang="fr-FR" sz="1300" dirty="0">
                <a:solidFill>
                  <a:srgbClr val="86AC1C"/>
                </a:solidFill>
                <a:latin typeface="Calibri" panose="020F0502020204030204" pitchFamily="34" charset="0"/>
              </a:rPr>
              <a:t>MF : Maison Familiale</a:t>
            </a:r>
          </a:p>
          <a:p>
            <a:r>
              <a:rPr lang="fr-FR" sz="1300" dirty="0">
                <a:solidFill>
                  <a:srgbClr val="00B0F0"/>
                </a:solidFill>
                <a:latin typeface="Calibri" panose="020F0502020204030204" pitchFamily="34" charset="0"/>
              </a:rPr>
              <a:t>VV : Village Vacances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694AE3A-4741-4996-9F48-A58D0D7EF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998697"/>
              </p:ext>
            </p:extLst>
          </p:nvPr>
        </p:nvGraphicFramePr>
        <p:xfrm>
          <a:off x="155575" y="1101524"/>
          <a:ext cx="6747500" cy="365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A4F71879-8F2E-449D-A5A1-708C25E1C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056483"/>
              </p:ext>
            </p:extLst>
          </p:nvPr>
        </p:nvGraphicFramePr>
        <p:xfrm>
          <a:off x="3203575" y="4555209"/>
          <a:ext cx="4168407" cy="230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2976" y="6424636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29</a:t>
            </a:fld>
            <a:endParaRPr lang="fr-FR" alt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09600" y="303039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Le saviez-vous ?</a:t>
            </a:r>
            <a:endParaRPr lang="fr-FR" altLang="fr-FR" sz="1800" b="1" i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6512" y="6133011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975741224"/>
              </p:ext>
            </p:extLst>
          </p:nvPr>
        </p:nvGraphicFramePr>
        <p:xfrm>
          <a:off x="609600" y="1430388"/>
          <a:ext cx="7778750" cy="49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907704" y="1173004"/>
            <a:ext cx="5688632" cy="527804"/>
          </a:xfrm>
          <a:prstGeom prst="round2DiagRect">
            <a:avLst/>
          </a:prstGeom>
          <a:ln>
            <a:solidFill>
              <a:srgbClr val="0064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r"/>
            <a:endParaRPr lang="fr-FR" sz="5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2" algn="r"/>
            <a:endParaRPr lang="fr-FR" sz="200" dirty="0">
              <a:solidFill>
                <a:srgbClr val="006496"/>
              </a:solidFill>
              <a:latin typeface="Arial" pitchFamily="34" charset="0"/>
              <a:cs typeface="Arial" pitchFamily="34" charset="0"/>
            </a:endParaRPr>
          </a:p>
          <a:p>
            <a:pPr marL="0" lvl="2" algn="r"/>
            <a:r>
              <a:rPr lang="fr-FR" sz="1800" dirty="0">
                <a:solidFill>
                  <a:srgbClr val="006496"/>
                </a:solidFill>
                <a:latin typeface="Calibri" panose="020F0502020204030204" pitchFamily="34" charset="0"/>
                <a:cs typeface="Arial" pitchFamily="34" charset="0"/>
              </a:rPr>
              <a:t>70 structures agréées, certifiées et/ou labellisées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20272" y="6232897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9092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25412" y="418754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Fréquentation et emploi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203575" y="6597351"/>
            <a:ext cx="5400873" cy="12917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3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78"/>
          <a:stretch/>
        </p:blipFill>
        <p:spPr bwMode="auto">
          <a:xfrm>
            <a:off x="8316416" y="38075"/>
            <a:ext cx="755650" cy="36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432" y="1492869"/>
            <a:ext cx="4244432" cy="25121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87803" y="1309410"/>
            <a:ext cx="345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Répartition par type d’hébergement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t="10700"/>
          <a:stretch/>
        </p:blipFill>
        <p:spPr>
          <a:xfrm>
            <a:off x="5116300" y="4283678"/>
            <a:ext cx="3667436" cy="1953634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4860032" y="1196752"/>
            <a:ext cx="50800" cy="525145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860032" y="11826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7818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Fréquentation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49644" y="134076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Répartition des nuitées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220072" y="401324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Répartition des CDD/CDI par type d’hébergement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99792" y="6237312"/>
            <a:ext cx="9493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AJ : Auberge de jeunesse                CIS/CS : Centre International de Séjour    HR : Hôtel Résidence</a:t>
            </a:r>
          </a:p>
          <a:p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 : Chiffre d’affaires tourisme    VV : Village Vacances                                    MF : Maison Familiale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13587" y="642818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30</a:t>
            </a:fld>
            <a:endParaRPr lang="fr-FR" alt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543629" y="388079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Répartition des arrivées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564" y="1609168"/>
            <a:ext cx="3476228" cy="23293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918" y="4167130"/>
            <a:ext cx="3673012" cy="23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4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50825" y="404664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L’activité économique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203574" y="6597352"/>
            <a:ext cx="5418617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t="10856"/>
          <a:stretch/>
        </p:blipFill>
        <p:spPr>
          <a:xfrm>
            <a:off x="179512" y="4121232"/>
            <a:ext cx="3924324" cy="21616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383143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Montant du chiffre d’affaires tourisme par nuitée et par catégorie d’hébergement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63688" y="6231478"/>
            <a:ext cx="949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AJ : Auberge de jeunesse    CIS/CS : Centre International de Séjour    HR : Hôtel Résidence     VV : Village Vacances     MF : Maison Familiale </a:t>
            </a:r>
          </a:p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 : Chiffre d’affaires tourisme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55976" y="5378965"/>
            <a:ext cx="542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Méthode de calcul : </a:t>
            </a:r>
          </a:p>
          <a:p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 divisé par le total des nuitées 2015 de la catégorie.</a:t>
            </a:r>
          </a:p>
          <a:p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 CAT comprend l’hébergement, les activités de loisirs, la restauration …)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78973" y="3692931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écarts de chiffre d’affaires tourisme par catégorie :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D90DD257-8227-4C76-B207-09657D8B4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641928"/>
              </p:ext>
            </p:extLst>
          </p:nvPr>
        </p:nvGraphicFramePr>
        <p:xfrm>
          <a:off x="159936" y="1485644"/>
          <a:ext cx="4427289" cy="22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5C7D14DA-815B-4CB9-A6BB-5B24B5C5D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723288"/>
              </p:ext>
            </p:extLst>
          </p:nvPr>
        </p:nvGraphicFramePr>
        <p:xfrm>
          <a:off x="5015008" y="1494222"/>
          <a:ext cx="3607183" cy="207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20601" y="1264404"/>
            <a:ext cx="40324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</a:rPr>
              <a:t>Chiffre d’affaires tourisme par catégorie d’hébergement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40386" y="1254815"/>
            <a:ext cx="40324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</a:rPr>
              <a:t>Moyenne du chiffre d’affaires tourisme par hébergement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4440"/>
              </p:ext>
            </p:extLst>
          </p:nvPr>
        </p:nvGraphicFramePr>
        <p:xfrm>
          <a:off x="5419677" y="4052778"/>
          <a:ext cx="2751039" cy="12986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35232">
                  <a:extLst>
                    <a:ext uri="{9D8B030D-6E8A-4147-A177-3AD203B41FA5}">
                      <a16:colId xmlns:a16="http://schemas.microsoft.com/office/drawing/2014/main" val="1500592549"/>
                    </a:ext>
                  </a:extLst>
                </a:gridCol>
                <a:gridCol w="1021207">
                  <a:extLst>
                    <a:ext uri="{9D8B030D-6E8A-4147-A177-3AD203B41FA5}">
                      <a16:colId xmlns:a16="http://schemas.microsoft.com/office/drawing/2014/main" val="1983317925"/>
                    </a:ext>
                  </a:extLst>
                </a:gridCol>
                <a:gridCol w="994600">
                  <a:extLst>
                    <a:ext uri="{9D8B030D-6E8A-4147-A177-3AD203B41FA5}">
                      <a16:colId xmlns:a16="http://schemas.microsoft.com/office/drawing/2014/main" val="3535977031"/>
                    </a:ext>
                  </a:extLst>
                </a:gridCol>
              </a:tblGrid>
              <a:tr h="30058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</a:t>
                      </a:r>
                      <a:r>
                        <a:rPr lang="fr-FR" sz="1000" b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Valeur haute</a:t>
                      </a:r>
                      <a:endParaRPr lang="fr-FR" sz="1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 valeur basse</a:t>
                      </a:r>
                      <a:endParaRPr lang="fr-FR" sz="1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963870"/>
                  </a:ext>
                </a:extLst>
              </a:tr>
              <a:tr h="19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AJ CIS CV CS</a:t>
                      </a:r>
                      <a:endParaRPr lang="fr-FR" sz="10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758 275 €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40 500 €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6189618"/>
                  </a:ext>
                </a:extLst>
              </a:tr>
              <a:tr h="19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</a:t>
                      </a:r>
                      <a:endParaRPr lang="fr-FR" sz="10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1 993 197 €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232 452 €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005165"/>
                  </a:ext>
                </a:extLst>
              </a:tr>
              <a:tr h="19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</a:t>
                      </a:r>
                      <a:endParaRPr lang="fr-FR" sz="1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39 867 €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5 000 €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3134175"/>
                  </a:ext>
                </a:extLst>
              </a:tr>
              <a:tr h="19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Gîtes</a:t>
                      </a:r>
                      <a:endParaRPr lang="fr-FR" sz="10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650 000 €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21 000 €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4583083"/>
                  </a:ext>
                </a:extLst>
              </a:tr>
              <a:tr h="19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VV</a:t>
                      </a:r>
                      <a:endParaRPr lang="fr-FR" sz="10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1 494 018 €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213 374 €</a:t>
                      </a:r>
                      <a:endParaRPr lang="fr-FR" sz="1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8337970"/>
                  </a:ext>
                </a:extLst>
              </a:tr>
            </a:tbl>
          </a:graphicData>
        </a:graphic>
      </p:graphicFrame>
      <p:sp>
        <p:nvSpPr>
          <p:cNvPr id="24" name="Flèche : droite à entaille 23"/>
          <p:cNvSpPr/>
          <p:nvPr/>
        </p:nvSpPr>
        <p:spPr>
          <a:xfrm>
            <a:off x="4139952" y="5520799"/>
            <a:ext cx="200768" cy="177995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87635" y="6495278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423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1520" y="404664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3.2  Auberges de jeunesse et Centres de séjour 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5344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19"/>
          <a:stretch/>
        </p:blipFill>
        <p:spPr bwMode="auto">
          <a:xfrm>
            <a:off x="8316416" y="38076"/>
            <a:ext cx="755650" cy="50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7584" y="1700808"/>
            <a:ext cx="4080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45 % du parc (soit 30 structures)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79912" y="1412776"/>
            <a:ext cx="3528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36 % des lits (2353 lits)</a:t>
            </a:r>
          </a:p>
          <a:p>
            <a:r>
              <a:rPr lang="fr-FR" sz="13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44 % des nuitées (224 984 nuitées)</a:t>
            </a:r>
          </a:p>
          <a:p>
            <a:r>
              <a:rPr lang="fr-FR" sz="13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38 % du CAT (7 987 002 €) </a:t>
            </a:r>
          </a:p>
          <a:p>
            <a:r>
              <a:rPr lang="fr-FR" sz="1300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32 % des ETP (162 ETP)</a:t>
            </a:r>
          </a:p>
          <a:p>
            <a:endParaRPr lang="fr-FR" sz="300" dirty="0">
              <a:solidFill>
                <a:srgbClr val="006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3670" y="2594331"/>
            <a:ext cx="359996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fr-FR" sz="1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5 structures fiscalisées </a:t>
            </a:r>
          </a:p>
          <a:p>
            <a:pPr algn="just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AJ/CIS/CS emploient 37% des salariés soit</a:t>
            </a:r>
          </a:p>
          <a:p>
            <a:pPr algn="just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274 personnes. 120 salariés sont en CDI (soit 44%)</a:t>
            </a:r>
          </a:p>
          <a:p>
            <a:pPr algn="just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38 emplois aidés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4 emplois en sous-traitance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95" y="4115811"/>
            <a:ext cx="585729" cy="75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70" y="2370562"/>
            <a:ext cx="642144" cy="6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638" y="2470495"/>
            <a:ext cx="596322" cy="59846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800867" y="2673787"/>
            <a:ext cx="1291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3990543"/>
            <a:ext cx="4068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FR" sz="1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Investissements</a:t>
            </a:r>
          </a:p>
          <a:p>
            <a:endParaRPr lang="fr-FR" sz="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7 structures ont investi, principalement dans la modernisation /création et l’amélioration des équipements, pour un montant total de 186 355 €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9 structures ont un projet d’investissement sous 2 ans pour un montant total  de 4 242 000 €</a:t>
            </a:r>
          </a:p>
          <a:p>
            <a:endParaRPr lang="fr-FR" dirty="0"/>
          </a:p>
        </p:txBody>
      </p:sp>
      <p:sp>
        <p:nvSpPr>
          <p:cNvPr id="13" name="Accolade fermante 12"/>
          <p:cNvSpPr/>
          <p:nvPr/>
        </p:nvSpPr>
        <p:spPr>
          <a:xfrm rot="10800000">
            <a:off x="3347865" y="1484784"/>
            <a:ext cx="399212" cy="783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540423" y="1374688"/>
            <a:ext cx="230425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moyenne des séjours : </a:t>
            </a:r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12097" y="5415578"/>
            <a:ext cx="364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Moyenne du CAT par structure : 266 233 €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22159" y="6368833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32</a:t>
            </a:fld>
            <a:endParaRPr lang="fr-FR" altLang="fr-FR" dirty="0"/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E322B4C5-2698-4552-828E-8243FDD09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17157"/>
              </p:ext>
            </p:extLst>
          </p:nvPr>
        </p:nvGraphicFramePr>
        <p:xfrm>
          <a:off x="5112097" y="2942282"/>
          <a:ext cx="3582144" cy="237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5373570" y="6189016"/>
            <a:ext cx="2181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 : Chiffre d’affaires  tourisme</a:t>
            </a:r>
          </a:p>
        </p:txBody>
      </p:sp>
    </p:spTree>
    <p:extLst>
      <p:ext uri="{BB962C8B-B14F-4D97-AF65-F5344CB8AC3E}">
        <p14:creationId xmlns:p14="http://schemas.microsoft.com/office/powerpoint/2010/main" val="2194546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8032" y="260648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3.3  Hôtels et Résidences*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97352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9363" y="1681063"/>
            <a:ext cx="4080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8 % du parc (soit 5 structures)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12957" y="1340768"/>
            <a:ext cx="3528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13% des lits (830 lits)</a:t>
            </a:r>
          </a:p>
          <a:p>
            <a:r>
              <a:rPr lang="fr-FR" sz="13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10% des nuitées (48 305 nuitées)</a:t>
            </a:r>
          </a:p>
          <a:p>
            <a:r>
              <a:rPr lang="fr-FR" sz="13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19% du CAT (3 918 420 €) </a:t>
            </a:r>
          </a:p>
          <a:p>
            <a:r>
              <a:rPr lang="fr-FR" sz="13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31% des ETP (156,57 ETP)</a:t>
            </a:r>
          </a:p>
          <a:p>
            <a:endParaRPr lang="fr-FR" sz="300" dirty="0">
              <a:solidFill>
                <a:srgbClr val="FD620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4928" y="2420888"/>
            <a:ext cx="48318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fr-FR" sz="1500" b="1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 structure fiscalisée (et 1 structure partiellement fiscalisé)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hôtels et résidences emploient 21% des salariés soit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157 personnes. 127 salariés sont en CDI (soit 81%)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3 emplois en sous-traitance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63" y="3755095"/>
            <a:ext cx="585729" cy="75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56" y="2257343"/>
            <a:ext cx="642144" cy="6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491" y="2276872"/>
            <a:ext cx="596322" cy="59846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867375" y="2420888"/>
            <a:ext cx="1291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3040" y="3243937"/>
            <a:ext cx="380433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FR" sz="1500" b="1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Investissements</a:t>
            </a:r>
          </a:p>
          <a:p>
            <a:endParaRPr lang="fr-FR" sz="5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 Hôtels résidences ont investi, principalement dans 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l’amélioration des équipements / de la qualité, pour un montant de 181 330 €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 Hôtels résidences ont un projet d’investissement sous 2 ans pour un montant total de 1 100 000 €</a:t>
            </a:r>
          </a:p>
          <a:p>
            <a:endParaRPr lang="fr-FR" dirty="0"/>
          </a:p>
        </p:txBody>
      </p:sp>
      <p:sp>
        <p:nvSpPr>
          <p:cNvPr id="13" name="Accolade fermante 12"/>
          <p:cNvSpPr/>
          <p:nvPr/>
        </p:nvSpPr>
        <p:spPr>
          <a:xfrm rot="10800000">
            <a:off x="3203849" y="1412776"/>
            <a:ext cx="399212" cy="783291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6203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513225" y="1351801"/>
            <a:ext cx="230425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moyenne des séjours :</a:t>
            </a:r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411800" y="5240233"/>
            <a:ext cx="362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Moyenne du CAT : 783 684 €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054208" y="643572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B7BD8EF2-7913-4B62-8C9A-647FCCCD1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474334"/>
              </p:ext>
            </p:extLst>
          </p:nvPr>
        </p:nvGraphicFramePr>
        <p:xfrm>
          <a:off x="5300041" y="2701138"/>
          <a:ext cx="3659167" cy="262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Rectangle 20"/>
          <p:cNvSpPr/>
          <p:nvPr/>
        </p:nvSpPr>
        <p:spPr>
          <a:xfrm>
            <a:off x="5437967" y="6283701"/>
            <a:ext cx="2181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 : Chiffre d’affaires  tourisme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5589240"/>
            <a:ext cx="59016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Nous avons considéré que cette catégorie regroupait les structures classées Hôtel ainsi que celles installées sur un Domaine, ayant une grande capacité  d’accueil et des infrastructures culturelles, de bien-être, mais aussi proposant des services d’animation, de restauration et de visites extérieures.</a:t>
            </a:r>
          </a:p>
          <a:p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28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8032" y="260648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3.4  Maisons familiales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5344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9363" y="1753071"/>
            <a:ext cx="4080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15 % du parc (soit 10 structures)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07904" y="1482169"/>
            <a:ext cx="3528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10% des lits (633 lits)</a:t>
            </a:r>
          </a:p>
          <a:p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4 % des nuitées ( 19 345 nuitées)</a:t>
            </a:r>
          </a:p>
          <a:p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1 % du CAT (222 643 €) </a:t>
            </a:r>
          </a:p>
          <a:p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3 % des ETP (14 ETP)</a:t>
            </a:r>
          </a:p>
          <a:p>
            <a:endParaRPr lang="fr-FR" sz="300" dirty="0">
              <a:solidFill>
                <a:srgbClr val="FD620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0277" y="2780928"/>
            <a:ext cx="52257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Aucune structure fiscalisée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maisons familiales emploient 7,8% des salariés soit 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58 personnes. 53 salariés sont en CDI (soit 90%)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6 emplois aidés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82" y="4221088"/>
            <a:ext cx="585729" cy="75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78" y="2564904"/>
            <a:ext cx="642144" cy="6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992" y="2564904"/>
            <a:ext cx="596322" cy="59846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728572" y="2708920"/>
            <a:ext cx="1291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0526" y="3999136"/>
            <a:ext cx="40014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Investissements</a:t>
            </a:r>
          </a:p>
          <a:p>
            <a:endParaRPr lang="fr-F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 maisons familiales ont investi, principalement dans la modernisation/création, pour un montant total de 15 000 €.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 maisons familiales ont un projet d’investissement sous 2 ans pour un montant total de 3 025 000 €</a:t>
            </a:r>
          </a:p>
          <a:p>
            <a:endParaRPr lang="fr-FR" dirty="0"/>
          </a:p>
        </p:txBody>
      </p:sp>
      <p:sp>
        <p:nvSpPr>
          <p:cNvPr id="13" name="Accolade fermante 12"/>
          <p:cNvSpPr/>
          <p:nvPr/>
        </p:nvSpPr>
        <p:spPr>
          <a:xfrm rot="10800000">
            <a:off x="3308692" y="1565589"/>
            <a:ext cx="399212" cy="78329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6203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513225" y="1340768"/>
            <a:ext cx="230425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moyenne des séjours : </a:t>
            </a:r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148064" y="5615373"/>
            <a:ext cx="29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Total CA tourisme : 222 643 €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Moyenne du CAT : 22 264 €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27432" y="641667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34</a:t>
            </a:fld>
            <a:endParaRPr lang="fr-FR" altLang="fr-FR" dirty="0"/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F6A09D89-DEA3-4272-A716-321512F88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701549"/>
              </p:ext>
            </p:extLst>
          </p:nvPr>
        </p:nvGraphicFramePr>
        <p:xfrm>
          <a:off x="5075747" y="2985986"/>
          <a:ext cx="4107405" cy="264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Rectangle 20"/>
          <p:cNvSpPr/>
          <p:nvPr/>
        </p:nvSpPr>
        <p:spPr>
          <a:xfrm>
            <a:off x="5373570" y="6189016"/>
            <a:ext cx="2181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 : Chiffre d’affaires  tourisme</a:t>
            </a:r>
          </a:p>
        </p:txBody>
      </p:sp>
    </p:spTree>
    <p:extLst>
      <p:ext uri="{BB962C8B-B14F-4D97-AF65-F5344CB8AC3E}">
        <p14:creationId xmlns:p14="http://schemas.microsoft.com/office/powerpoint/2010/main" val="1463445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8032" y="260648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3.5  Gîtes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97352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5288" y="1753071"/>
            <a:ext cx="4080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18 % du parc (soit 12 structures)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51920" y="1482169"/>
            <a:ext cx="3528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12 % des lits (765 lits)</a:t>
            </a:r>
          </a:p>
          <a:p>
            <a:r>
              <a:rPr lang="fr-FR" sz="13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12 % des nuitées (63039 nuitées)</a:t>
            </a:r>
          </a:p>
          <a:p>
            <a:r>
              <a:rPr lang="fr-FR" sz="13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9 % du CAT (1 845 700 €) </a:t>
            </a:r>
          </a:p>
          <a:p>
            <a:r>
              <a:rPr lang="fr-FR" sz="13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15 % des ETP (75,35 ETP)</a:t>
            </a:r>
          </a:p>
          <a:p>
            <a:endParaRPr lang="fr-FR" sz="300" dirty="0">
              <a:solidFill>
                <a:srgbClr val="FD620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2378" y="2756401"/>
            <a:ext cx="483183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fr-FR" sz="1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 structures sont fiscalisées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gîtes emploient 8,7% des salariés soit 65 personnes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36 salariés sont en CDI (soit 55%)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11 emplois aidés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3 emplois en sous-traitance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10" y="4274132"/>
            <a:ext cx="585729" cy="75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78" y="2514503"/>
            <a:ext cx="642144" cy="6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940" y="2614511"/>
            <a:ext cx="596322" cy="59846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830279" y="2767076"/>
            <a:ext cx="1291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1710" y="4094548"/>
            <a:ext cx="41143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FR" sz="1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Investissements</a:t>
            </a:r>
          </a:p>
          <a:p>
            <a:endParaRPr lang="fr-FR" sz="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 gîtes ont investi en 2015, pour un montant total de  24 538 €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5 gîtes ont un projet d’investissement sous 2 ans pour un montant total de 160 000 €</a:t>
            </a:r>
          </a:p>
          <a:p>
            <a:endParaRPr lang="fr-FR" dirty="0"/>
          </a:p>
        </p:txBody>
      </p:sp>
      <p:sp>
        <p:nvSpPr>
          <p:cNvPr id="13" name="Accolade fermante 12"/>
          <p:cNvSpPr/>
          <p:nvPr/>
        </p:nvSpPr>
        <p:spPr>
          <a:xfrm rot="10800000">
            <a:off x="3452708" y="1565589"/>
            <a:ext cx="399212" cy="783291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6203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513225" y="1351801"/>
            <a:ext cx="230425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moyenne des séjours :</a:t>
            </a:r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3,2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220072" y="5600273"/>
            <a:ext cx="2912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Moyenne du CAT : 153 808 €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007554" y="6354711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35</a:t>
            </a:fld>
            <a:endParaRPr lang="fr-FR" altLang="fr-FR" dirty="0"/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70486A9D-6774-4B88-877F-1E5DCD2F6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144337"/>
              </p:ext>
            </p:extLst>
          </p:nvPr>
        </p:nvGraphicFramePr>
        <p:xfrm>
          <a:off x="5192738" y="3029113"/>
          <a:ext cx="3879328" cy="251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Rectangle 20"/>
          <p:cNvSpPr/>
          <p:nvPr/>
        </p:nvSpPr>
        <p:spPr>
          <a:xfrm>
            <a:off x="5373570" y="6189016"/>
            <a:ext cx="2181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 : Chiffre d’affaires  tourisme</a:t>
            </a:r>
          </a:p>
        </p:txBody>
      </p:sp>
    </p:spTree>
    <p:extLst>
      <p:ext uri="{BB962C8B-B14F-4D97-AF65-F5344CB8AC3E}">
        <p14:creationId xmlns:p14="http://schemas.microsoft.com/office/powerpoint/2010/main" val="2809894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8032" y="340519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3.6  Villages Vacances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23379" y="1753071"/>
            <a:ext cx="4080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14 % du parc (soit 9 structures)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79912" y="1528336"/>
            <a:ext cx="3528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29 % des lits (1919 lits)</a:t>
            </a:r>
          </a:p>
          <a:p>
            <a:r>
              <a:rPr lang="fr-FR" sz="1300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30 % des nuitées (149 911 nuitées)</a:t>
            </a:r>
          </a:p>
          <a:p>
            <a:r>
              <a:rPr lang="fr-FR" sz="1300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33 % du CAT (7 048 567 €) </a:t>
            </a:r>
          </a:p>
          <a:p>
            <a:r>
              <a:rPr lang="fr-FR" sz="1300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19 % des ETP (96,75 ETP)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16216" y="1423809"/>
            <a:ext cx="230425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Durée moyenne des séjours :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3,6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2378" y="2492896"/>
            <a:ext cx="45044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</a:p>
          <a:p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fr-FR" sz="1500" b="1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</a:t>
            </a:r>
          </a:p>
          <a:p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5 structures sont fiscalisées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village vacances emploient 25% des salariées soit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190 personnes. 53 salariés sont en CDI (soit 28%)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10 emplois aidés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 emplois en sous-traitance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08" y="4128083"/>
            <a:ext cx="585729" cy="75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78" y="2492896"/>
            <a:ext cx="642144" cy="6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826" y="2591340"/>
            <a:ext cx="596322" cy="59846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735732" y="2708920"/>
            <a:ext cx="12917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2378" y="4474332"/>
            <a:ext cx="371281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86AC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Investissements</a:t>
            </a:r>
          </a:p>
          <a:p>
            <a:endParaRPr lang="fr-FR" sz="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5 villages vacances ont investi, principalement dans la  modernisation/création pour un montant total de 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5 763 966 €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6 villages vacances ont un projet d’investissement sous 2 ans pour un montant total de 3 134 080 €</a:t>
            </a:r>
            <a:endParaRPr lang="fr-FR" dirty="0"/>
          </a:p>
        </p:txBody>
      </p:sp>
      <p:sp>
        <p:nvSpPr>
          <p:cNvPr id="26" name="Accolade fermante 25"/>
          <p:cNvSpPr/>
          <p:nvPr/>
        </p:nvSpPr>
        <p:spPr>
          <a:xfrm rot="10800000">
            <a:off x="3347865" y="1565589"/>
            <a:ext cx="399212" cy="783291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116826" y="5673072"/>
            <a:ext cx="364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Moyenne du CAT : 783 174 €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7432" y="6400800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36</a:t>
            </a:fld>
            <a:endParaRPr lang="fr-FR" altLang="fr-FR" dirty="0"/>
          </a:p>
        </p:txBody>
      </p:sp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5C035D21-E492-4FD2-80FA-6F764BDBA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77661"/>
              </p:ext>
            </p:extLst>
          </p:nvPr>
        </p:nvGraphicFramePr>
        <p:xfrm>
          <a:off x="5076886" y="3036590"/>
          <a:ext cx="3942184" cy="261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Rectangle 20"/>
          <p:cNvSpPr/>
          <p:nvPr/>
        </p:nvSpPr>
        <p:spPr>
          <a:xfrm>
            <a:off x="5373570" y="6189016"/>
            <a:ext cx="2181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 : Chiffre d’affaires  tourisme</a:t>
            </a:r>
          </a:p>
        </p:txBody>
      </p:sp>
    </p:spTree>
    <p:extLst>
      <p:ext uri="{BB962C8B-B14F-4D97-AF65-F5344CB8AC3E}">
        <p14:creationId xmlns:p14="http://schemas.microsoft.com/office/powerpoint/2010/main" val="2920851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04800" y="156001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En résumé, les structures de la filière Tourisme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</a:rPr>
              <a:t>social et solidaire …</a:t>
            </a:r>
            <a:endParaRPr lang="fr-FR" sz="2400" b="1" dirty="0">
              <a:solidFill>
                <a:srgbClr val="006496"/>
              </a:solidFill>
              <a:latin typeface="Calibri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3203575" y="6524625"/>
            <a:ext cx="5254625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3212976"/>
            <a:ext cx="80449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6088" indent="-446088" algn="just" eaLnBrk="1" hangingPunct="1">
              <a:spcBef>
                <a:spcPts val="0"/>
              </a:spcBef>
              <a:spcAft>
                <a:spcPts val="600"/>
              </a:spcAft>
              <a:buClr>
                <a:srgbClr val="95C11F"/>
              </a:buClr>
              <a:buBlip>
                <a:blip r:embed="rId5"/>
              </a:buBlip>
              <a:defRPr/>
            </a:pPr>
            <a:r>
              <a:rPr lang="fr-FR" altLang="fr-FR" sz="2400" b="1" dirty="0">
                <a:solidFill>
                  <a:srgbClr val="006496"/>
                </a:solidFill>
                <a:latin typeface="Calibri" pitchFamily="34" charset="0"/>
              </a:rPr>
              <a:t>proposent des solutions vacances pour tous les publics : </a:t>
            </a:r>
            <a:r>
              <a:rPr lang="fr-FR" altLang="fr-FR" sz="2400" b="1" i="1" dirty="0">
                <a:solidFill>
                  <a:srgbClr val="006496"/>
                </a:solidFill>
                <a:latin typeface="Calibri" pitchFamily="34" charset="0"/>
              </a:rPr>
              <a:t>familles, jeunes, scolaires, seniors, personnes en situation de handicap, groupes associatifs, …</a:t>
            </a:r>
          </a:p>
          <a:p>
            <a:pPr marL="446088" indent="-446088" algn="just" eaLnBrk="1" hangingPunct="1">
              <a:spcBef>
                <a:spcPts val="0"/>
              </a:spcBef>
              <a:spcAft>
                <a:spcPts val="600"/>
              </a:spcAft>
              <a:buClr>
                <a:srgbClr val="95C11F"/>
              </a:buClr>
              <a:buBlip>
                <a:blip r:embed="rId5"/>
              </a:buBlip>
              <a:defRPr/>
            </a:pPr>
            <a:r>
              <a:rPr lang="fr-FR" altLang="fr-FR" sz="2400" b="1" dirty="0">
                <a:solidFill>
                  <a:srgbClr val="006496"/>
                </a:solidFill>
                <a:latin typeface="Calibri" pitchFamily="34" charset="0"/>
              </a:rPr>
              <a:t>sont des acteurs économiques à fortes valeurs sociales,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altLang="fr-FR" sz="2800" b="1" dirty="0">
                <a:solidFill>
                  <a:srgbClr val="006496"/>
                </a:solidFill>
                <a:latin typeface="Calibri" pitchFamily="34" charset="0"/>
              </a:rPr>
              <a:t>au service des hommes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rgbClr val="95C11F"/>
              </a:buClr>
              <a:buNone/>
              <a:defRPr/>
            </a:pPr>
            <a:r>
              <a:rPr lang="fr-FR" altLang="fr-FR" sz="2800" b="1" dirty="0">
                <a:solidFill>
                  <a:srgbClr val="006496"/>
                </a:solidFill>
                <a:latin typeface="Calibri" pitchFamily="34" charset="0"/>
              </a:rPr>
              <a:t>et des territoires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933921" y="4725144"/>
            <a:ext cx="2030567" cy="2016224"/>
            <a:chOff x="5012357" y="5012430"/>
            <a:chExt cx="2030567" cy="2016224"/>
          </a:xfrm>
        </p:grpSpPr>
        <p:pic>
          <p:nvPicPr>
            <p:cNvPr id="12" name="Image 11" descr="C:\Users\Polster\AppData\Local\Temp\post-it-chit-1531100_640.pn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357" y="5012430"/>
              <a:ext cx="2030567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 rot="754584">
              <a:off x="5533313" y="5302452"/>
              <a:ext cx="1302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defRPr/>
              </a:pPr>
              <a:r>
                <a:rPr lang="fr-FR" sz="1400" b="1" dirty="0">
                  <a:solidFill>
                    <a:srgbClr val="006496"/>
                  </a:solidFill>
                  <a:latin typeface="Calibri" pitchFamily="34" charset="0"/>
                </a:rPr>
                <a:t>Notre identité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Responsables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Engagés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Fédérateurs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Experts </a:t>
              </a:r>
            </a:p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buClr>
                  <a:srgbClr val="95C11F"/>
                </a:buClr>
                <a:buFont typeface="Wingdings" pitchFamily="2" charset="2"/>
                <a:buChar char="§"/>
                <a:defRPr/>
              </a:pPr>
              <a:r>
                <a:rPr lang="fr-FR" sz="1400" dirty="0">
                  <a:solidFill>
                    <a:srgbClr val="006496"/>
                  </a:solidFill>
                  <a:latin typeface="Calibri" pitchFamily="34" charset="0"/>
                </a:rPr>
                <a:t>Innovants 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2620613" cy="19654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5"/>
          <a:stretch/>
        </p:blipFill>
        <p:spPr>
          <a:xfrm>
            <a:off x="4350696" y="1124745"/>
            <a:ext cx="2412367" cy="19654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3678"/>
          <a:stretch/>
        </p:blipFill>
        <p:spPr>
          <a:xfrm>
            <a:off x="6726960" y="1124745"/>
            <a:ext cx="2453552" cy="19654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15819"/>
          <a:stretch/>
        </p:blipFill>
        <p:spPr>
          <a:xfrm>
            <a:off x="2276529" y="1124744"/>
            <a:ext cx="2102048" cy="196546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7066" y="6449007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37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55779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 flipV="1">
            <a:off x="0" y="0"/>
            <a:ext cx="9144000" cy="4572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0" y="6562725"/>
            <a:ext cx="91440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000" dirty="0">
                <a:solidFill>
                  <a:srgbClr val="95C11F"/>
                </a:solidFill>
                <a:latin typeface="Arial" charset="0"/>
              </a:rPr>
              <a:t>Union Nationale des Associations de Tourisme et de plein air en région Centre – Val de Loire – www.unat-centre.asso.fr</a:t>
            </a:r>
          </a:p>
        </p:txBody>
      </p:sp>
      <p:sp>
        <p:nvSpPr>
          <p:cNvPr id="7173" name="Line 24"/>
          <p:cNvSpPr>
            <a:spLocks noChangeShapeType="1"/>
          </p:cNvSpPr>
          <p:nvPr/>
        </p:nvSpPr>
        <p:spPr bwMode="auto">
          <a:xfrm flipV="1">
            <a:off x="0" y="6627813"/>
            <a:ext cx="1043608" cy="1587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74" name="Line 25"/>
          <p:cNvSpPr>
            <a:spLocks noChangeShapeType="1"/>
          </p:cNvSpPr>
          <p:nvPr/>
        </p:nvSpPr>
        <p:spPr bwMode="auto">
          <a:xfrm>
            <a:off x="8244407" y="6627813"/>
            <a:ext cx="936105" cy="1587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17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9845" y="4803775"/>
            <a:ext cx="3607284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26"/>
          <p:cNvSpPr txBox="1">
            <a:spLocks noChangeArrowheads="1"/>
          </p:cNvSpPr>
          <p:nvPr/>
        </p:nvSpPr>
        <p:spPr bwMode="auto">
          <a:xfrm>
            <a:off x="107504" y="290513"/>
            <a:ext cx="893330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charset="0"/>
              </a:rPr>
              <a:t>Contact Observation 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charset="0"/>
              </a:rPr>
              <a:t>pour la région Centre-Val de Loire</a:t>
            </a:r>
          </a:p>
        </p:txBody>
      </p:sp>
      <p:sp>
        <p:nvSpPr>
          <p:cNvPr id="7178" name="Text Box 27"/>
          <p:cNvSpPr txBox="1">
            <a:spLocks noChangeArrowheads="1"/>
          </p:cNvSpPr>
          <p:nvPr/>
        </p:nvSpPr>
        <p:spPr bwMode="auto">
          <a:xfrm>
            <a:off x="539750" y="2060575"/>
            <a:ext cx="8154988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  <a:latin typeface="Arial" charset="0"/>
              </a:rPr>
              <a:t>Charlotte BOULAND, Déléguée régionale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endParaRPr lang="fr-FR" altLang="fr-FR" sz="16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  <a:latin typeface="Arial" charset="0"/>
                <a:hlinkClick r:id="rId4"/>
              </a:rPr>
              <a:t>www.unat-centre.asso.fr</a:t>
            </a:r>
            <a:endParaRPr lang="fr-FR" altLang="fr-FR" sz="36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  <a:latin typeface="Arial" charset="0"/>
              </a:rPr>
              <a:t>02 54 78 84 92</a:t>
            </a:r>
            <a:endParaRPr lang="fr-FR" altLang="fr-FR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79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941168"/>
            <a:ext cx="19113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903513" y="404664"/>
            <a:ext cx="276999" cy="4104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Crédits photos :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Pixabay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J. Damase; M. Perreau;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P.Forget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M.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Jeschke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F.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Delong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E.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Mangeat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et  C. </a:t>
            </a:r>
            <a:r>
              <a:rPr lang="fr-F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Lazi</a:t>
            </a:r>
            <a:r>
              <a:rPr lang="fr-F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CRT Centre – Val de Loire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95536" y="0"/>
            <a:ext cx="3600450" cy="5762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r-FR" altLang="fr-FR" sz="3600" dirty="0"/>
              <a:t> </a:t>
            </a:r>
            <a:r>
              <a:rPr lang="fr-FR" altLang="fr-FR" sz="3600" kern="1200" dirty="0">
                <a:solidFill>
                  <a:srgbClr val="006496"/>
                </a:solidFill>
              </a:rPr>
              <a:t>Sommaire</a:t>
            </a:r>
          </a:p>
        </p:txBody>
      </p:sp>
      <p:sp>
        <p:nvSpPr>
          <p:cNvPr id="10243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512371" y="692696"/>
            <a:ext cx="7155973" cy="3168352"/>
          </a:xfrm>
        </p:spPr>
        <p:txBody>
          <a:bodyPr/>
          <a:lstStyle/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Portrait régional de la filière				p 5</a:t>
            </a:r>
          </a:p>
          <a:p>
            <a:pPr marL="457200" indent="-457200" eaLnBrk="1" hangingPunct="1">
              <a:buAutoNum type="arabicPeriod"/>
            </a:pPr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1.1  L’activité d’hébergement touristique</a:t>
            </a:r>
          </a:p>
          <a:p>
            <a:pPr marL="541338" indent="-541338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1.2  L’activité d’organisation de séjour</a:t>
            </a:r>
          </a:p>
          <a:p>
            <a:pPr marL="0" indent="0" eaLnBrk="1" hangingPunct="1"/>
            <a:endParaRPr lang="fr-FR" altLang="fr-FR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Données départementales des hébergeurs		p 16</a:t>
            </a:r>
          </a:p>
          <a:p>
            <a:pPr marL="0" indent="0" eaLnBrk="1" hangingPunct="1"/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2.1  Les hébergements du TSS dans le Cher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2.2  Les hébergements du TSS en Eure-et-Loir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2.3  Les hébergements du TSS dans l’Indre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2.4  Les hébergements du TSS en Indre-et-Loire 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2.5  Les hébergements du TSS en Loir-et-Cher 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2.6  Les hébergements du TSS dans le Loiret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8316416" y="6380939"/>
            <a:ext cx="576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0735F6-57E8-492B-9958-03AF8DFC9C13}" type="slidenum">
              <a:rPr lang="fr-FR" altLang="fr-FR" sz="1600">
                <a:solidFill>
                  <a:srgbClr val="95C11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600" dirty="0">
              <a:solidFill>
                <a:srgbClr val="95C11F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2" b="13075"/>
          <a:stretch/>
        </p:blipFill>
        <p:spPr bwMode="auto">
          <a:xfrm>
            <a:off x="1403648" y="5756577"/>
            <a:ext cx="30194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3706867"/>
            <a:ext cx="784887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Données par catégorie d’hébergement		 p 27</a:t>
            </a:r>
          </a:p>
          <a:p>
            <a:pPr marL="0" indent="0" eaLnBrk="1" hangingPunct="1"/>
            <a:endParaRPr lang="fr-FR" altLang="fr-FR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 eaLnBrk="1" hangingPunct="1"/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3.1  Données régionales par catégorie d’hébergement</a:t>
            </a:r>
          </a:p>
          <a:p>
            <a:pPr marL="534988" indent="-534988" eaLnBrk="1" hangingPunct="1"/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3.2  Auberges de jeunesse et Centres de séjour</a:t>
            </a:r>
          </a:p>
          <a:p>
            <a:pPr marL="534988" indent="-534988" eaLnBrk="1" hangingPunct="1"/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3.2  Hôtels et Résidences </a:t>
            </a:r>
          </a:p>
          <a:p>
            <a:pPr marL="0" indent="0" eaLnBrk="1" hangingPunct="1"/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3.3  Maisons Familiales </a:t>
            </a:r>
          </a:p>
          <a:p>
            <a:pPr marL="0" indent="0" eaLnBrk="1" hangingPunct="1"/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3.4  Gîtes</a:t>
            </a:r>
          </a:p>
          <a:p>
            <a:pPr marL="0" indent="0" eaLnBrk="1" hangingPunct="1"/>
            <a:r>
              <a:rPr lang="fr-FR" alt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3.5  Villages Vacances</a:t>
            </a:r>
          </a:p>
        </p:txBody>
      </p:sp>
    </p:spTree>
    <p:extLst>
      <p:ext uri="{BB962C8B-B14F-4D97-AF65-F5344CB8AC3E}">
        <p14:creationId xmlns:p14="http://schemas.microsoft.com/office/powerpoint/2010/main" val="116177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196752"/>
            <a:ext cx="9180512" cy="5761310"/>
          </a:xfrm>
          <a:prstGeom prst="rect">
            <a:avLst/>
          </a:prstGeom>
          <a:solidFill>
            <a:srgbClr val="95C11F"/>
          </a:solidFill>
          <a:ln w="9525">
            <a:solidFill>
              <a:srgbClr val="95C11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04800" y="317024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600" b="1" dirty="0">
                <a:solidFill>
                  <a:srgbClr val="006496"/>
                </a:solidFill>
                <a:latin typeface="Calibri" panose="020F0502020204030204" pitchFamily="34" charset="0"/>
              </a:rPr>
              <a:t>1.  Portrait régional de la filière 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127250" y="6327775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55576" y="1844824"/>
            <a:ext cx="78444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fr-FR" alt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 L’activité d’hébergement touristique</a:t>
            </a:r>
          </a:p>
          <a:p>
            <a:pPr marL="0" indent="0" eaLnBrk="1" hangingPunct="1"/>
            <a:r>
              <a:rPr lang="fr-FR" alt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Données par type d’hébergement</a:t>
            </a:r>
          </a:p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- Fréquentation</a:t>
            </a:r>
          </a:p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- Statuts des hébergeurs</a:t>
            </a:r>
          </a:p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altLang="fr-F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fr-FR" altLang="fr-F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r>
              <a:rPr lang="fr-FR" altLang="fr-F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 L’activité d’organisation de séjour</a:t>
            </a:r>
          </a:p>
          <a:p>
            <a:pPr marL="0" indent="0" eaLnBrk="1" hangingPunct="1"/>
            <a:r>
              <a:rPr lang="fr-FR" alt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Données par type d’organisateur de séjour</a:t>
            </a:r>
          </a:p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- Les clientèles</a:t>
            </a:r>
          </a:p>
          <a:p>
            <a:pPr marL="0" indent="0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- Les destinations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92280" y="6500862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138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5158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2127250" y="6453336"/>
            <a:ext cx="6400800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79512" y="260648"/>
            <a:ext cx="7928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</a:rPr>
              <a:t>1. Portrait régional de la filière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4932040" y="1268760"/>
            <a:ext cx="0" cy="57606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932040" y="1196752"/>
            <a:ext cx="163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6 500</a:t>
            </a:r>
            <a:endParaRPr lang="fr-FR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496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Lits touristiques 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7236296" y="1268760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253694" y="1196752"/>
            <a:ext cx="189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721 000 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Nuitées touristiques</a:t>
            </a:r>
          </a:p>
        </p:txBody>
      </p:sp>
      <p:sp>
        <p:nvSpPr>
          <p:cNvPr id="36" name="Lune 35"/>
          <p:cNvSpPr/>
          <p:nvPr/>
        </p:nvSpPr>
        <p:spPr>
          <a:xfrm>
            <a:off x="6732240" y="1268760"/>
            <a:ext cx="360040" cy="48527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51520" y="4437112"/>
            <a:ext cx="3816424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dans le tourisme régional :</a:t>
            </a:r>
          </a:p>
          <a:p>
            <a:pPr lvl="0"/>
            <a:r>
              <a:rPr lang="fr-FR" sz="17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</a:t>
            </a:r>
            <a:r>
              <a:rPr lang="fr-FR" sz="15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lits marchands de la région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soit une capacité supérieure aux</a:t>
            </a:r>
          </a:p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chambres d’hôtes (+ 1,8 %)</a:t>
            </a:r>
          </a:p>
          <a:p>
            <a:endParaRPr lang="fr-FR" sz="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7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 </a:t>
            </a:r>
            <a:r>
              <a:rPr lang="fr-FR" sz="1500" b="1" dirty="0">
                <a:solidFill>
                  <a:srgbClr val="006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l’emploi touristique de la région</a:t>
            </a:r>
          </a:p>
          <a:p>
            <a:pPr lvl="0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1500" dirty="0">
              <a:solidFill>
                <a:srgbClr val="006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4938861" y="2996952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955207" y="3861048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010869" y="2852936"/>
            <a:ext cx="92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2 632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325115" y="2845385"/>
            <a:ext cx="163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957</a:t>
            </a:r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 </a:t>
            </a: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ETP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482</a:t>
            </a:r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CDI</a:t>
            </a:r>
          </a:p>
          <a:p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lèche : chevron 38"/>
          <p:cNvSpPr/>
          <p:nvPr/>
        </p:nvSpPr>
        <p:spPr>
          <a:xfrm>
            <a:off x="5987237" y="3140968"/>
            <a:ext cx="312955" cy="20456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2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190" y="3820398"/>
            <a:ext cx="756322" cy="759040"/>
          </a:xfrm>
          <a:prstGeom prst="rect">
            <a:avLst/>
          </a:prstGeom>
          <a:noFill/>
        </p:spPr>
      </p:pic>
      <p:sp>
        <p:nvSpPr>
          <p:cNvPr id="53" name="ZoneTexte 52"/>
          <p:cNvSpPr txBox="1"/>
          <p:nvPr/>
        </p:nvSpPr>
        <p:spPr>
          <a:xfrm>
            <a:off x="5076056" y="3786425"/>
            <a:ext cx="15121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 M€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 d’affaires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tourisme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588224" y="3789040"/>
            <a:ext cx="1447331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 M€ 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</a:rPr>
              <a:t>CA additionnel issu de l’ESS </a:t>
            </a:r>
            <a:r>
              <a:rPr lang="fr-FR" sz="1000" dirty="0">
                <a:solidFill>
                  <a:srgbClr val="FD6203"/>
                </a:solidFill>
                <a:latin typeface="Calibri" panose="020F0502020204030204" pitchFamily="34" charset="0"/>
              </a:rPr>
              <a:t>(formation, FJT, portage repas à domicile…)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894" y="4653136"/>
            <a:ext cx="709130" cy="91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ZoneTexte 56"/>
          <p:cNvSpPr txBox="1"/>
          <p:nvPr/>
        </p:nvSpPr>
        <p:spPr>
          <a:xfrm>
            <a:off x="5008438" y="4725144"/>
            <a:ext cx="19398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 M€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d’investissement prévus d’ici 2 ans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228184" y="1916832"/>
            <a:ext cx="169739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496"/>
                </a:solidFill>
                <a:latin typeface="Calibri" panose="020F0502020204030204" pitchFamily="34" charset="0"/>
              </a:rPr>
              <a:t>232 843</a:t>
            </a:r>
          </a:p>
          <a:p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Touristes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26" y="1916832"/>
            <a:ext cx="659050" cy="777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1" name="Connecteur droit 60"/>
          <p:cNvCxnSpPr/>
          <p:nvPr/>
        </p:nvCxnSpPr>
        <p:spPr>
          <a:xfrm>
            <a:off x="6228184" y="1988840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lus 49"/>
          <p:cNvSpPr/>
          <p:nvPr/>
        </p:nvSpPr>
        <p:spPr>
          <a:xfrm>
            <a:off x="6228184" y="3933056"/>
            <a:ext cx="288032" cy="288032"/>
          </a:xfrm>
          <a:prstGeom prst="mathPlus">
            <a:avLst/>
          </a:prstGeom>
          <a:solidFill>
            <a:srgbClr val="FD6203"/>
          </a:solidFill>
          <a:ln>
            <a:solidFill>
              <a:srgbClr val="FD6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6203"/>
              </a:solidFill>
            </a:endParaRPr>
          </a:p>
        </p:txBody>
      </p:sp>
      <p:sp>
        <p:nvSpPr>
          <p:cNvPr id="16386" name="AutoShape 2" descr="Post-It-Chit, Notes, Mémo, Accessoires De Bureau, Jau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4" name="Image 53" descr="C:\Users\Polster\AppData\Local\Temp\post-it-chit-1531100_640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20305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ZoneTexte 54"/>
          <p:cNvSpPr txBox="1"/>
          <p:nvPr/>
        </p:nvSpPr>
        <p:spPr>
          <a:xfrm rot="754584">
            <a:off x="7197560" y="5104594"/>
            <a:ext cx="1701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jours</a:t>
            </a:r>
          </a:p>
          <a:p>
            <a:pPr algn="ctr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durée moyenne des séjours </a:t>
            </a:r>
          </a:p>
          <a:p>
            <a:pPr algn="ctr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mois</a:t>
            </a:r>
          </a:p>
          <a:p>
            <a:pPr algn="ctr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d’ouverture dans l’année</a:t>
            </a:r>
          </a:p>
          <a:p>
            <a:endParaRPr lang="fr-FR" dirty="0"/>
          </a:p>
        </p:txBody>
      </p:sp>
      <p:pic>
        <p:nvPicPr>
          <p:cNvPr id="2050" name="Picture 2" descr="Inscrivez Vous, Logements, Hébergement, Hôtel, Reste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326" y="1311056"/>
            <a:ext cx="605775" cy="6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ice À La Clientèle, Satisfaction Du Client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807097" cy="8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5004048" y="5661248"/>
            <a:ext cx="25202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fr-FR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D6203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fiscalisées</a:t>
            </a:r>
          </a:p>
        </p:txBody>
      </p:sp>
      <p:sp>
        <p:nvSpPr>
          <p:cNvPr id="3" name="AutoShape 2" descr="Impôt Sur Le, Taxes, Fiscalité, Comptable, 10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Impôt Sur Le, Taxes, Fiscalité, Comptable, 10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733256"/>
            <a:ext cx="720080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necteur droit 57"/>
          <p:cNvCxnSpPr/>
          <p:nvPr/>
        </p:nvCxnSpPr>
        <p:spPr>
          <a:xfrm>
            <a:off x="4932040" y="5733256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938861" y="4886611"/>
            <a:ext cx="0" cy="5586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Diagramme 62"/>
          <p:cNvGraphicFramePr/>
          <p:nvPr>
            <p:extLst>
              <p:ext uri="{D42A27DB-BD31-4B8C-83A1-F6EECF244321}">
                <p14:modId xmlns:p14="http://schemas.microsoft.com/office/powerpoint/2010/main" val="3028681500"/>
              </p:ext>
            </p:extLst>
          </p:nvPr>
        </p:nvGraphicFramePr>
        <p:xfrm>
          <a:off x="85606" y="1168637"/>
          <a:ext cx="4347853" cy="305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1" name="Plus 40"/>
          <p:cNvSpPr/>
          <p:nvPr/>
        </p:nvSpPr>
        <p:spPr>
          <a:xfrm>
            <a:off x="7668344" y="3933056"/>
            <a:ext cx="288032" cy="288032"/>
          </a:xfrm>
          <a:prstGeom prst="mathPlus">
            <a:avLst/>
          </a:prstGeom>
          <a:solidFill>
            <a:srgbClr val="FD6203"/>
          </a:solidFill>
          <a:ln>
            <a:solidFill>
              <a:srgbClr val="FD6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D6203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 rot="21199118">
            <a:off x="7934592" y="3611718"/>
            <a:ext cx="1291524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D6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 M€ </a:t>
            </a:r>
          </a:p>
          <a:p>
            <a:r>
              <a:rPr lang="fr-FR" sz="1500" dirty="0">
                <a:solidFill>
                  <a:srgbClr val="FD6203"/>
                </a:solidFill>
                <a:latin typeface="Calibri" panose="020F0502020204030204" pitchFamily="34" charset="0"/>
              </a:rPr>
              <a:t>Dépenses des vacanciers</a:t>
            </a:r>
            <a:endParaRPr lang="fr-FR" sz="1000" dirty="0">
              <a:solidFill>
                <a:srgbClr val="FD620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155063" y="6476764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468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9512" y="404664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1.1   L’activité d’hébergement touristique, c’est …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147740" y="6494189"/>
            <a:ext cx="5366296" cy="13246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0944" y="4509120"/>
            <a:ext cx="1307146" cy="430887"/>
          </a:xfrm>
          <a:prstGeom prst="rect">
            <a:avLst/>
          </a:prstGeom>
          <a:solidFill>
            <a:srgbClr val="0064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505 583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57615" y="3573016"/>
            <a:ext cx="790649" cy="43088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744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086416" y="2564904"/>
            <a:ext cx="1149880" cy="43088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z="2200" b="1" dirty="0">
                <a:solidFill>
                  <a:schemeClr val="bg1"/>
                </a:solidFill>
                <a:latin typeface="Arial" charset="0"/>
              </a:rPr>
              <a:t>21 M€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30059" y="2823539"/>
            <a:ext cx="496291" cy="430887"/>
          </a:xfrm>
          <a:prstGeom prst="rect">
            <a:avLst/>
          </a:prstGeom>
          <a:solidFill>
            <a:srgbClr val="0064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7085" y="3645024"/>
            <a:ext cx="978531" cy="430887"/>
          </a:xfrm>
          <a:prstGeom prst="rect">
            <a:avLst/>
          </a:prstGeom>
          <a:solidFill>
            <a:srgbClr val="00649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6 500</a:t>
            </a:r>
          </a:p>
        </p:txBody>
      </p:sp>
      <p:sp>
        <p:nvSpPr>
          <p:cNvPr id="4122" name="ZoneTexte 6"/>
          <p:cNvSpPr txBox="1">
            <a:spLocks noChangeArrowheads="1"/>
          </p:cNvSpPr>
          <p:nvPr/>
        </p:nvSpPr>
        <p:spPr bwMode="auto">
          <a:xfrm>
            <a:off x="1448090" y="4509120"/>
            <a:ext cx="1119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6496"/>
                </a:solidFill>
                <a:latin typeface="Arial" charset="0"/>
                <a:ea typeface="ＭＳ Ｐゴシック" pitchFamily="34" charset="-128"/>
              </a:rPr>
              <a:t>nuitées</a:t>
            </a:r>
            <a:endParaRPr lang="fr-FR" altLang="fr-FR" sz="1800" dirty="0">
              <a:ea typeface="ＭＳ Ｐゴシック" pitchFamily="34" charset="-128"/>
            </a:endParaRPr>
          </a:p>
        </p:txBody>
      </p:sp>
      <p:sp>
        <p:nvSpPr>
          <p:cNvPr id="4124" name="ZoneTexte 36"/>
          <p:cNvSpPr txBox="1">
            <a:spLocks noChangeArrowheads="1"/>
          </p:cNvSpPr>
          <p:nvPr/>
        </p:nvSpPr>
        <p:spPr bwMode="auto">
          <a:xfrm>
            <a:off x="7020272" y="4499828"/>
            <a:ext cx="1703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ETP tourisme</a:t>
            </a:r>
          </a:p>
        </p:txBody>
      </p:sp>
      <p:sp>
        <p:nvSpPr>
          <p:cNvPr id="4125" name="ZoneTexte 37"/>
          <p:cNvSpPr txBox="1">
            <a:spLocks noChangeArrowheads="1"/>
          </p:cNvSpPr>
          <p:nvPr/>
        </p:nvSpPr>
        <p:spPr bwMode="auto">
          <a:xfrm>
            <a:off x="7312257" y="2420888"/>
            <a:ext cx="2228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Chiffre </a:t>
            </a:r>
          </a:p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d’</a:t>
            </a:r>
            <a:r>
              <a:rPr lang="fr-FR" altLang="ja-JP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affaires</a:t>
            </a:r>
          </a:p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ja-JP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tourisme</a:t>
            </a:r>
            <a:endParaRPr lang="fr-FR" altLang="fr-FR" sz="1800" b="1" dirty="0">
              <a:solidFill>
                <a:srgbClr val="95C11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26" name="Rectangle 7"/>
          <p:cNvSpPr>
            <a:spLocks noChangeArrowheads="1"/>
          </p:cNvSpPr>
          <p:nvPr/>
        </p:nvSpPr>
        <p:spPr bwMode="auto">
          <a:xfrm>
            <a:off x="611560" y="2852936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6496"/>
                </a:solidFill>
                <a:latin typeface="Arial" charset="0"/>
              </a:rPr>
              <a:t>établissements</a:t>
            </a:r>
            <a:endParaRPr lang="fr-FR" altLang="fr-FR" sz="1800" dirty="0"/>
          </a:p>
        </p:txBody>
      </p:sp>
      <p:sp>
        <p:nvSpPr>
          <p:cNvPr id="4127" name="Rectangle 39"/>
          <p:cNvSpPr>
            <a:spLocks noChangeArrowheads="1"/>
          </p:cNvSpPr>
          <p:nvPr/>
        </p:nvSpPr>
        <p:spPr bwMode="auto">
          <a:xfrm>
            <a:off x="1124099" y="3573016"/>
            <a:ext cx="186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6496"/>
                </a:solidFill>
                <a:latin typeface="Arial" charset="0"/>
              </a:rPr>
              <a:t>lits touristiques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59531" y="4509120"/>
            <a:ext cx="788733" cy="46166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505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34" name="ZoneTexte 36"/>
          <p:cNvSpPr txBox="1">
            <a:spLocks noChangeArrowheads="1"/>
          </p:cNvSpPr>
          <p:nvPr/>
        </p:nvSpPr>
        <p:spPr bwMode="auto">
          <a:xfrm>
            <a:off x="7020272" y="3502749"/>
            <a:ext cx="1493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emplois tourisme</a:t>
            </a:r>
          </a:p>
        </p:txBody>
      </p:sp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10717" y="4654297"/>
            <a:ext cx="957227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70 %</a:t>
            </a:r>
          </a:p>
        </p:txBody>
      </p:sp>
      <p:sp>
        <p:nvSpPr>
          <p:cNvPr id="36" name="ZoneTexte 6"/>
          <p:cNvSpPr txBox="1">
            <a:spLocks noChangeArrowheads="1"/>
          </p:cNvSpPr>
          <p:nvPr/>
        </p:nvSpPr>
        <p:spPr bwMode="auto">
          <a:xfrm>
            <a:off x="4096370" y="4715852"/>
            <a:ext cx="155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de groupes</a:t>
            </a:r>
            <a:endParaRPr lang="fr-FR" altLang="fr-FR" sz="18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094455" y="2996952"/>
            <a:ext cx="1045497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3 682</a:t>
            </a:r>
          </a:p>
        </p:txBody>
      </p:sp>
      <p:sp>
        <p:nvSpPr>
          <p:cNvPr id="38" name="ZoneTexte 6"/>
          <p:cNvSpPr txBox="1">
            <a:spLocks noChangeArrowheads="1"/>
          </p:cNvSpPr>
          <p:nvPr/>
        </p:nvSpPr>
        <p:spPr bwMode="auto">
          <a:xfrm>
            <a:off x="4114832" y="2844805"/>
            <a:ext cx="1825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arrivées étrangères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Soit 2% des arrivées</a:t>
            </a:r>
            <a:endParaRPr lang="fr-FR" altLang="fr-FR" sz="12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1" name="ZoneTexte 36"/>
          <p:cNvSpPr txBox="1">
            <a:spLocks noChangeArrowheads="1"/>
          </p:cNvSpPr>
          <p:nvPr/>
        </p:nvSpPr>
        <p:spPr bwMode="auto">
          <a:xfrm>
            <a:off x="7308304" y="5385990"/>
            <a:ext cx="201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SzPct val="120000"/>
              <a:buFontTx/>
              <a:buNone/>
            </a:pPr>
            <a:r>
              <a:rPr lang="fr-FR" altLang="fr-FR" sz="1800" b="1" dirty="0">
                <a:solidFill>
                  <a:srgbClr val="95C11F"/>
                </a:solidFill>
                <a:latin typeface="Arial" charset="0"/>
                <a:ea typeface="ＭＳ Ｐゴシック" pitchFamily="34" charset="-128"/>
              </a:rPr>
              <a:t>Besoins en Investissement  à 2 ans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084168" y="5445224"/>
            <a:ext cx="1228089" cy="43088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11,6 M€ 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22" y="1556792"/>
            <a:ext cx="2117221" cy="93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5085184"/>
            <a:ext cx="1198627" cy="141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110717" y="3862209"/>
            <a:ext cx="813211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41%</a:t>
            </a:r>
          </a:p>
        </p:txBody>
      </p:sp>
      <p:sp>
        <p:nvSpPr>
          <p:cNvPr id="43" name="ZoneTexte 6"/>
          <p:cNvSpPr txBox="1">
            <a:spLocks noChangeArrowheads="1"/>
          </p:cNvSpPr>
          <p:nvPr/>
        </p:nvSpPr>
        <p:spPr bwMode="auto">
          <a:xfrm>
            <a:off x="3959932" y="3750131"/>
            <a:ext cx="18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de touristes de proximité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(49% hors région)</a:t>
            </a:r>
          </a:p>
        </p:txBody>
      </p:sp>
      <p:sp>
        <p:nvSpPr>
          <p:cNvPr id="48" name="Flèche vers le bas 47"/>
          <p:cNvSpPr/>
          <p:nvPr/>
        </p:nvSpPr>
        <p:spPr>
          <a:xfrm>
            <a:off x="6372200" y="4149080"/>
            <a:ext cx="216024" cy="2160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6"/>
          <p:cNvSpPr txBox="1">
            <a:spLocks noChangeArrowheads="1"/>
          </p:cNvSpPr>
          <p:nvPr/>
        </p:nvSpPr>
        <p:spPr bwMode="auto">
          <a:xfrm>
            <a:off x="4456410" y="1484784"/>
            <a:ext cx="155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touristes</a:t>
            </a:r>
            <a:endParaRPr lang="fr-FR" altLang="fr-FR" sz="18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059832" y="1412776"/>
            <a:ext cx="1368152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176 182</a:t>
            </a:r>
          </a:p>
        </p:txBody>
      </p:sp>
      <p:pic>
        <p:nvPicPr>
          <p:cNvPr id="1028" name="Picture 4" descr="Réalisation, Bar, D'Affaires, Graphique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584176" cy="11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6"/>
          <p:cNvSpPr txBox="1">
            <a:spLocks noChangeArrowheads="1"/>
          </p:cNvSpPr>
          <p:nvPr/>
        </p:nvSpPr>
        <p:spPr bwMode="auto">
          <a:xfrm>
            <a:off x="4456410" y="1988840"/>
            <a:ext cx="155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arrivées françaises</a:t>
            </a:r>
            <a:endParaRPr lang="fr-FR" altLang="fr-FR" sz="1800" dirty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094455" y="2155092"/>
            <a:ext cx="1333529" cy="430887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</a:rPr>
              <a:t>172 500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2843808" y="1196752"/>
            <a:ext cx="50800" cy="52514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889352" y="1196752"/>
            <a:ext cx="50800" cy="525145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93260" y="6453732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838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595158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23528" y="359802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</a:rPr>
              <a:t>Données par type d’hébergement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5008" y="522920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diversité d’hébergements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d’offre de séjours, pensée </a:t>
            </a:r>
          </a:p>
          <a:p>
            <a:pPr marL="0" lvl="2"/>
            <a:r>
              <a:rPr lang="fr-F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s’adapter à tous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1424965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95536" y="1467740"/>
            <a:ext cx="1368152" cy="1241180"/>
            <a:chOff x="1025" y="1352599"/>
            <a:chExt cx="1358800" cy="1358800"/>
          </a:xfrm>
          <a:solidFill>
            <a:schemeClr val="accent1">
              <a:lumMod val="50000"/>
            </a:schemeClr>
          </a:solidFill>
        </p:grpSpPr>
        <p:sp>
          <p:nvSpPr>
            <p:cNvPr id="23" name="Ellipse 22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1">
              <a:schemeClr val="dk2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395536" y="2852936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36%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395536" y="3614956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44%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95536" y="4407044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38%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395536" y="5199132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32 %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51520" y="162880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AJ/CIS/CS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051720" y="1412776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508104" y="1412776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779912" y="1424965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7236296" y="1412776"/>
            <a:ext cx="158417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159732" y="1487352"/>
            <a:ext cx="1368152" cy="1241180"/>
            <a:chOff x="1025" y="1352599"/>
            <a:chExt cx="1358800" cy="1358800"/>
          </a:xfrm>
          <a:solidFill>
            <a:schemeClr val="accent1">
              <a:lumMod val="75000"/>
            </a:schemeClr>
          </a:solidFill>
        </p:grpSpPr>
        <p:sp>
          <p:nvSpPr>
            <p:cNvPr id="26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latin typeface="Calibri" panose="020F0502020204030204" pitchFamily="34" charset="0"/>
                </a:rPr>
                <a:t>12</a:t>
              </a:r>
              <a:r>
                <a:rPr lang="fr-FR" b="1" dirty="0">
                  <a:latin typeface="Calibri" panose="020F0502020204030204" pitchFamily="34" charset="0"/>
                </a:rPr>
                <a:t> </a:t>
              </a:r>
              <a:r>
                <a:rPr lang="fr-FR" sz="1800" b="1" dirty="0">
                  <a:latin typeface="Calibri" panose="020F0502020204030204" pitchFamily="34" charset="0"/>
                </a:rPr>
                <a:t>Gîtes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872161" y="1512731"/>
            <a:ext cx="1368152" cy="1241180"/>
            <a:chOff x="1025" y="1352599"/>
            <a:chExt cx="1358800" cy="1358800"/>
          </a:xfrm>
        </p:grpSpPr>
        <p:sp>
          <p:nvSpPr>
            <p:cNvPr id="28" name="Ellipse 27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latin typeface="Calibri" panose="020F0502020204030204" pitchFamily="34" charset="0"/>
                </a:rPr>
                <a:t>10</a:t>
              </a:r>
            </a:p>
            <a:p>
              <a:pPr algn="ctr"/>
              <a:r>
                <a:rPr lang="fr-FR" sz="1800" b="1" dirty="0">
                  <a:latin typeface="Calibri" panose="020F0502020204030204" pitchFamily="34" charset="0"/>
                </a:rPr>
                <a:t>MF</a:t>
              </a:r>
            </a:p>
          </p:txBody>
        </p:sp>
        <p:sp>
          <p:nvSpPr>
            <p:cNvPr id="29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590189" y="1467740"/>
            <a:ext cx="1368152" cy="1241180"/>
            <a:chOff x="1025" y="1352599"/>
            <a:chExt cx="1358800" cy="1358800"/>
          </a:xfrm>
          <a:solidFill>
            <a:srgbClr val="72A2DC"/>
          </a:solidFill>
        </p:grpSpPr>
        <p:sp>
          <p:nvSpPr>
            <p:cNvPr id="31" name="Ellipse 30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3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7344308" y="1484784"/>
            <a:ext cx="1368152" cy="1241180"/>
            <a:chOff x="1025" y="1352599"/>
            <a:chExt cx="1358800" cy="13588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Ellipse 4"/>
            <p:cNvSpPr/>
            <p:nvPr/>
          </p:nvSpPr>
          <p:spPr>
            <a:xfrm>
              <a:off x="200017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500" kern="120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025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3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5</a:t>
              </a:r>
            </a:p>
            <a:p>
              <a:pPr algn="ctr"/>
              <a:r>
                <a:rPr lang="fr-FR" sz="18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HR</a:t>
              </a:r>
            </a:p>
          </p:txBody>
        </p:sp>
      </p:grpSp>
      <p:sp>
        <p:nvSpPr>
          <p:cNvPr id="37" name="Rectangle à coins arrondis 31"/>
          <p:cNvSpPr/>
          <p:nvPr/>
        </p:nvSpPr>
        <p:spPr>
          <a:xfrm>
            <a:off x="2120206" y="2845152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12%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38" name="Rectangle à coins arrondis 31"/>
          <p:cNvSpPr/>
          <p:nvPr/>
        </p:nvSpPr>
        <p:spPr>
          <a:xfrm>
            <a:off x="5580112" y="281096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29%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43" name="Rectangle à coins arrondis 31"/>
          <p:cNvSpPr/>
          <p:nvPr/>
        </p:nvSpPr>
        <p:spPr>
          <a:xfrm>
            <a:off x="3851920" y="2841677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10%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48" name="Rectangle à coins arrondis 31"/>
          <p:cNvSpPr/>
          <p:nvPr/>
        </p:nvSpPr>
        <p:spPr>
          <a:xfrm>
            <a:off x="7308304" y="281096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13%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lits</a:t>
            </a:r>
          </a:p>
        </p:txBody>
      </p:sp>
      <p:sp>
        <p:nvSpPr>
          <p:cNvPr id="49" name="Rectangle à coins arrondis 38"/>
          <p:cNvSpPr/>
          <p:nvPr/>
        </p:nvSpPr>
        <p:spPr>
          <a:xfrm>
            <a:off x="5580112" y="3614956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30%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0" name="Rectangle à coins arrondis 38"/>
          <p:cNvSpPr/>
          <p:nvPr/>
        </p:nvSpPr>
        <p:spPr>
          <a:xfrm>
            <a:off x="7308304" y="3614956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10%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1" name="Rectangle à coins arrondis 38"/>
          <p:cNvSpPr/>
          <p:nvPr/>
        </p:nvSpPr>
        <p:spPr>
          <a:xfrm>
            <a:off x="2127250" y="3618556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12%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2" name="Rectangle à coins arrondis 38"/>
          <p:cNvSpPr/>
          <p:nvPr/>
        </p:nvSpPr>
        <p:spPr>
          <a:xfrm>
            <a:off x="3851920" y="3621768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4%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des nuitées</a:t>
            </a:r>
          </a:p>
        </p:txBody>
      </p:sp>
      <p:sp>
        <p:nvSpPr>
          <p:cNvPr id="53" name="Rectangle à coins arrondis 39"/>
          <p:cNvSpPr/>
          <p:nvPr/>
        </p:nvSpPr>
        <p:spPr>
          <a:xfrm>
            <a:off x="5576590" y="437017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33%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4" name="Rectangle à coins arrondis 39"/>
          <p:cNvSpPr/>
          <p:nvPr/>
        </p:nvSpPr>
        <p:spPr>
          <a:xfrm>
            <a:off x="2123728" y="439112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9%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5" name="Rectangle à coins arrondis 39"/>
          <p:cNvSpPr/>
          <p:nvPr/>
        </p:nvSpPr>
        <p:spPr>
          <a:xfrm>
            <a:off x="3848398" y="4407044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6" name="Rectangle à coins arrondis 39"/>
          <p:cNvSpPr/>
          <p:nvPr/>
        </p:nvSpPr>
        <p:spPr>
          <a:xfrm>
            <a:off x="7308304" y="4384251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19% 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du CAT</a:t>
            </a:r>
          </a:p>
        </p:txBody>
      </p:sp>
      <p:sp>
        <p:nvSpPr>
          <p:cNvPr id="57" name="Rectangle à coins arrondis 40"/>
          <p:cNvSpPr/>
          <p:nvPr/>
        </p:nvSpPr>
        <p:spPr>
          <a:xfrm>
            <a:off x="3842720" y="516764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58" name="Rectangle à coins arrondis 40"/>
          <p:cNvSpPr/>
          <p:nvPr/>
        </p:nvSpPr>
        <p:spPr>
          <a:xfrm>
            <a:off x="5570912" y="515363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19 %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59" name="Rectangle à coins arrondis 40"/>
          <p:cNvSpPr/>
          <p:nvPr/>
        </p:nvSpPr>
        <p:spPr>
          <a:xfrm>
            <a:off x="7308304" y="5167640"/>
            <a:ext cx="1440160" cy="606132"/>
          </a:xfrm>
          <a:prstGeom prst="roundRect">
            <a:avLst/>
          </a:prstGeom>
          <a:solidFill>
            <a:srgbClr val="7DA9D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31 %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60" name="Rectangle à coins arrondis 40"/>
          <p:cNvSpPr/>
          <p:nvPr/>
        </p:nvSpPr>
        <p:spPr>
          <a:xfrm>
            <a:off x="2087724" y="5167640"/>
            <a:ext cx="1440160" cy="606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600" dirty="0">
                <a:latin typeface="Calibri" panose="020F0502020204030204" pitchFamily="34" charset="0"/>
              </a:rPr>
              <a:t>15 %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</a:rPr>
              <a:t> des ETP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98201" y="1536186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9 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Villages vacances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83768" y="5951588"/>
            <a:ext cx="621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AJ : Auberge de jeunesse		MF : Maison Familiale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CIS/CS : Centre International de Séjour	HR : Hôtel Résidence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CAT : Chiffre d’affaires tourisme		ETP: Equivalent Temps Plein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2280" y="6421575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8980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5C1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6496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50825" y="404664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Statut des hébergeurs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203574" y="6597352"/>
            <a:ext cx="5418617" cy="0"/>
          </a:xfrm>
          <a:prstGeom prst="line">
            <a:avLst/>
          </a:prstGeom>
          <a:noFill/>
          <a:ln w="25400">
            <a:solidFill>
              <a:srgbClr val="95C1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39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50" y="6059538"/>
            <a:ext cx="1803400" cy="75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8075"/>
            <a:ext cx="755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91680" y="6256731"/>
            <a:ext cx="9493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AJ : Auberge de jeunesse    CIS/CS : Centre International de Séjour    HR : Hôtel Résidence     VV : Village Vacances     MF : Maison Familiale 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685CC07C-5591-41C9-86D3-6079E8EC4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833309"/>
              </p:ext>
            </p:extLst>
          </p:nvPr>
        </p:nvGraphicFramePr>
        <p:xfrm>
          <a:off x="-433102" y="1537141"/>
          <a:ext cx="4536504" cy="24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383AA29E-8D31-4B10-BA60-AA78B11C8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65156"/>
              </p:ext>
            </p:extLst>
          </p:nvPr>
        </p:nvGraphicFramePr>
        <p:xfrm>
          <a:off x="4286164" y="1868418"/>
          <a:ext cx="4890181" cy="31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195537" y="1282036"/>
            <a:ext cx="265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Statut du propriétaire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2280" y="6400800"/>
            <a:ext cx="1905000" cy="457200"/>
          </a:xfrm>
        </p:spPr>
        <p:txBody>
          <a:bodyPr/>
          <a:lstStyle/>
          <a:p>
            <a:pPr>
              <a:defRPr/>
            </a:pPr>
            <a:fld id="{381D7AF4-3840-4BE3-9C66-12B3BA8DDBB7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091" y="4016816"/>
            <a:ext cx="3679519" cy="21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524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3138</Words>
  <Application>Microsoft Office PowerPoint</Application>
  <PresentationFormat>Affichage à l'écran (4:3)</PresentationFormat>
  <Paragraphs>840</Paragraphs>
  <Slides>38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ＭＳ Ｐゴシック</vt:lpstr>
      <vt:lpstr>ＭＳ Ｐゴシック</vt:lpstr>
      <vt:lpstr>Arial</vt:lpstr>
      <vt:lpstr>Arial Narrow</vt:lpstr>
      <vt:lpstr>Calibri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</dc:creator>
  <cp:lastModifiedBy>charlotte</cp:lastModifiedBy>
  <cp:revision>1109</cp:revision>
  <cp:lastPrinted>2016-12-21T08:18:27Z</cp:lastPrinted>
  <dcterms:created xsi:type="dcterms:W3CDTF">2013-06-04T12:21:53Z</dcterms:created>
  <dcterms:modified xsi:type="dcterms:W3CDTF">2016-12-22T10:35:15Z</dcterms:modified>
</cp:coreProperties>
</file>