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6" r:id="rId4"/>
    <p:sldId id="318" r:id="rId5"/>
    <p:sldId id="314" r:id="rId6"/>
    <p:sldId id="305" r:id="rId7"/>
    <p:sldId id="294" r:id="rId8"/>
    <p:sldId id="311" r:id="rId9"/>
    <p:sldId id="315" r:id="rId10"/>
    <p:sldId id="306" r:id="rId11"/>
    <p:sldId id="295" r:id="rId12"/>
    <p:sldId id="317" r:id="rId13"/>
    <p:sldId id="313" r:id="rId14"/>
    <p:sldId id="312" r:id="rId15"/>
    <p:sldId id="257" r:id="rId16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006496"/>
    <a:srgbClr val="72A2DC"/>
    <a:srgbClr val="86AC1C"/>
    <a:srgbClr val="7DA9DF"/>
    <a:srgbClr val="FD6203"/>
    <a:srgbClr val="FF0066"/>
    <a:srgbClr val="6297D8"/>
    <a:srgbClr val="6D95EF"/>
    <a:srgbClr val="5C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3256" autoAdjust="0"/>
  </p:normalViewPr>
  <p:slideViewPr>
    <p:cSldViewPr>
      <p:cViewPr varScale="1">
        <p:scale>
          <a:sx n="103" d="100"/>
          <a:sy n="103" d="100"/>
        </p:scale>
        <p:origin x="1422" y="102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04082016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sz="1800"/>
              <a:t>Destinations étrangères</a:t>
            </a:r>
          </a:p>
          <a:p>
            <a:pPr>
              <a:defRPr sz="1800"/>
            </a:pPr>
            <a:r>
              <a:rPr lang="fr-FR" sz="1800"/>
              <a:t>(en % de clients)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E2-41FB-9280-EEACCFC379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E2-41FB-9280-EEACCFC379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E2-41FB-9280-EEACCFC379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E2-41FB-9280-EEACCFC379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E2-41FB-9280-EEACCFC379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E2-41FB-9280-EEACCFC379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E2-41FB-9280-EEACCFC379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E2-41FB-9280-EEACCFC379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E2-41FB-9280-EEACCFC379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DE2-41FB-9280-EEACCFC379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DE2-41FB-9280-EEACCFC379A6}"/>
              </c:ext>
            </c:extLst>
          </c:dPt>
          <c:dLbls>
            <c:dLbl>
              <c:idx val="0"/>
              <c:layout>
                <c:manualLayout>
                  <c:x val="0.10483839973853035"/>
                  <c:y val="3.42480883112792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2-41FB-9280-EEACCFC379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E2-41FB-9280-EEACCFC379A6}"/>
                </c:ext>
              </c:extLst>
            </c:dLbl>
            <c:dLbl>
              <c:idx val="2"/>
              <c:layout>
                <c:manualLayout>
                  <c:x val="5.6518590957593859E-2"/>
                  <c:y val="1.1908824575815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E2-41FB-9280-EEACCFC379A6}"/>
                </c:ext>
              </c:extLst>
            </c:dLbl>
            <c:dLbl>
              <c:idx val="3"/>
              <c:layout>
                <c:manualLayout>
                  <c:x val="1.5520077872484453E-2"/>
                  <c:y val="-1.90384540275918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E2-41FB-9280-EEACCFC379A6}"/>
                </c:ext>
              </c:extLst>
            </c:dLbl>
            <c:dLbl>
              <c:idx val="5"/>
              <c:layout>
                <c:manualLayout>
                  <c:x val="-1.6208470376676495E-2"/>
                  <c:y val="-1.749753549074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E2-41FB-9280-EEACCFC379A6}"/>
                </c:ext>
              </c:extLst>
            </c:dLbl>
            <c:dLbl>
              <c:idx val="8"/>
              <c:layout>
                <c:manualLayout>
                  <c:x val="-2.8202777210800868E-2"/>
                  <c:y val="-5.651884306470342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Asie</a:t>
                    </a: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du </a:t>
                    </a:r>
                    <a:r>
                      <a:rPr lang="en-US" sz="12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Sud</a:t>
                    </a: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-Est</a:t>
                    </a:r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E2-41FB-9280-EEACCFC379A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DE2-41FB-9280-EEACCFC379A6}"/>
                </c:ext>
              </c:extLst>
            </c:dLbl>
            <c:dLbl>
              <c:idx val="10"/>
              <c:layout>
                <c:manualLayout>
                  <c:x val="-0.16961212966001193"/>
                  <c:y val="8.19546701036406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E2-41FB-9280-EEACCFC37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Rapport!$C$249:$M$249</c:f>
              <c:strCache>
                <c:ptCount val="11"/>
                <c:pt idx="0">
                  <c:v>Am. Nord</c:v>
                </c:pt>
                <c:pt idx="1">
                  <c:v>Am. Centrale</c:v>
                </c:pt>
                <c:pt idx="2">
                  <c:v>Am. Sud</c:v>
                </c:pt>
                <c:pt idx="3">
                  <c:v>Europe Nord</c:v>
                </c:pt>
                <c:pt idx="4">
                  <c:v>Europe Est</c:v>
                </c:pt>
                <c:pt idx="5">
                  <c:v>Europe Ouest</c:v>
                </c:pt>
                <c:pt idx="6">
                  <c:v>Méditérranée Sud</c:v>
                </c:pt>
                <c:pt idx="7">
                  <c:v>Afrique (hors Maghreb)</c:v>
                </c:pt>
                <c:pt idx="8">
                  <c:v>Asie Sud Est</c:v>
                </c:pt>
                <c:pt idx="9">
                  <c:v>Asie Centrale</c:v>
                </c:pt>
                <c:pt idx="10">
                  <c:v>Océanie</c:v>
                </c:pt>
              </c:strCache>
            </c:strRef>
          </c:cat>
          <c:val>
            <c:numRef>
              <c:f>Rapport!$C$253:$M$253</c:f>
              <c:numCache>
                <c:formatCode>General</c:formatCode>
                <c:ptCount val="11"/>
                <c:pt idx="0">
                  <c:v>34</c:v>
                </c:pt>
                <c:pt idx="1">
                  <c:v>1</c:v>
                </c:pt>
                <c:pt idx="2">
                  <c:v>56</c:v>
                </c:pt>
                <c:pt idx="3">
                  <c:v>45</c:v>
                </c:pt>
                <c:pt idx="4">
                  <c:v>50</c:v>
                </c:pt>
                <c:pt idx="5">
                  <c:v>105</c:v>
                </c:pt>
                <c:pt idx="6">
                  <c:v>3</c:v>
                </c:pt>
                <c:pt idx="7">
                  <c:v>5</c:v>
                </c:pt>
                <c:pt idx="8">
                  <c:v>101</c:v>
                </c:pt>
                <c:pt idx="9">
                  <c:v>1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DE2-41FB-9280-EEACCFC379A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BA846-E4E2-4890-A4D4-036848B4F465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040B4A-2275-463B-A4DA-3E294D430FD0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Vacances accessibles à tous </a:t>
          </a:r>
        </a:p>
      </dgm:t>
    </dgm:pt>
    <dgm:pt modelId="{D536AF4E-D42D-42C0-A29F-6586521F8439}" type="parTrans" cxnId="{94441A18-E089-4618-8ACD-AFDAA5CD4223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79E4285-7D9D-4897-BC80-5E0AEE602E51}" type="sibTrans" cxnId="{94441A18-E089-4618-8ACD-AFDAA5CD4223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5E83BAC-DD9D-47A4-94B5-C2E2DD40EBD2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Tourisme et Handicap</a:t>
          </a:r>
          <a:endParaRPr lang="fr-FR" sz="1400" dirty="0">
            <a:latin typeface="Calibri" panose="020F0502020204030204" pitchFamily="34" charset="0"/>
          </a:endParaRPr>
        </a:p>
      </dgm:t>
    </dgm:pt>
    <dgm:pt modelId="{B008EAB8-3980-423A-B68B-C050BC4751B2}" type="parTrans" cxnId="{07730CCD-8E89-48F3-8144-B66089A06F8C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44D67190-45E3-40AE-9FDE-0606E2C19CA5}" type="sibTrans" cxnId="{07730CCD-8E89-48F3-8144-B66089A06F8C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B754DBE-7BB1-4EA2-A5D1-879A453D2822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Respect de l’environnement</a:t>
          </a:r>
        </a:p>
      </dgm:t>
    </dgm:pt>
    <dgm:pt modelId="{1C5B4BCE-EFF3-4F75-8549-D06D30F96806}" type="parTrans" cxnId="{3921D2F4-2A90-47B5-9946-A63BE45E740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0A0CB0FE-C606-4C01-B8DB-E2091572FB88}" type="sibTrans" cxnId="{3921D2F4-2A90-47B5-9946-A63BE45E740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9F3C542-E0D2-42DB-B065-4B421067E2C3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Qualité de services </a:t>
          </a:r>
        </a:p>
      </dgm:t>
    </dgm:pt>
    <dgm:pt modelId="{A3ED9122-2ABD-4195-B651-6F192B8C1162}" type="parTrans" cxnId="{BA848249-4231-4E85-8310-F13DA87FFE8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C6D89F3-8ADC-4F9F-AB3C-DE3118BA2037}" type="sibTrans" cxnId="{BA848249-4231-4E85-8310-F13DA87FFE8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E8DC0C4E-809E-4FFC-B9FF-26ACCE0AACB5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ISO</a:t>
          </a:r>
        </a:p>
      </dgm:t>
    </dgm:pt>
    <dgm:pt modelId="{49535070-D461-4FE0-AB6D-79FBE4846E2C}" type="parTrans" cxnId="{588D5D15-B4EE-4F5C-9BE1-B06E64CFF75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286AFA73-DC7B-4272-AC83-36848AE2D7B7}" type="sibTrans" cxnId="{588D5D15-B4EE-4F5C-9BE1-B06E64CFF75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B962D2D-6D98-48A8-99DA-838EEBFA11D4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2 La Clef Verte</a:t>
          </a:r>
          <a:endParaRPr lang="fr-FR" sz="1400" dirty="0">
            <a:latin typeface="Calibri" panose="020F0502020204030204" pitchFamily="34" charset="0"/>
          </a:endParaRPr>
        </a:p>
      </dgm:t>
    </dgm:pt>
    <dgm:pt modelId="{5695C78F-3938-46E1-B8E3-3CC4822BE89B}" type="parTrans" cxnId="{6947F966-7AFC-492C-B71E-59EC5ADC213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925A432-B1BC-4CD0-B474-A813E86C806C}" type="sibTrans" cxnId="{6947F966-7AFC-492C-B71E-59EC5ADC213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620A497-6647-4772-A8BC-5A1CCFE46611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1 Chouette Nature</a:t>
          </a:r>
          <a:endParaRPr lang="fr-FR" sz="1400" dirty="0">
            <a:latin typeface="Calibri" panose="020F0502020204030204" pitchFamily="34" charset="0"/>
          </a:endParaRPr>
        </a:p>
      </dgm:t>
    </dgm:pt>
    <dgm:pt modelId="{15C97EC6-B7C4-43A6-B0E6-354783C8CC8E}" type="parTrans" cxnId="{C6EC277B-0188-49FA-9A3B-9457279999C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27D2D21-4843-41FC-A24B-B2F1B7C1E13D}" type="sibTrans" cxnId="{C6EC277B-0188-49FA-9A3B-9457279999C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B20AE09-0C79-42A7-8E3C-B672BE29761B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Immatriculation tourisme</a:t>
          </a:r>
          <a:endParaRPr lang="fr-FR" sz="1400" dirty="0">
            <a:latin typeface="Calibri" panose="020F0502020204030204" pitchFamily="34" charset="0"/>
          </a:endParaRPr>
        </a:p>
      </dgm:t>
    </dgm:pt>
    <dgm:pt modelId="{5F722DE8-B620-4191-A695-D7FA8526B6AB}" type="parTrans" cxnId="{6E98F799-30B3-40DA-9315-44ADDE17D6B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67ABBA7-6E15-46AE-9D37-9737F7CEB7E2}" type="sibTrans" cxnId="{6E98F799-30B3-40DA-9315-44ADDE17D6B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648098C-24C3-4044-B757-3280A7B9FE86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ANCV</a:t>
          </a:r>
          <a:endParaRPr lang="fr-FR" sz="1400" dirty="0">
            <a:latin typeface="Calibri" panose="020F0502020204030204" pitchFamily="34" charset="0"/>
          </a:endParaRPr>
        </a:p>
      </dgm:t>
    </dgm:pt>
    <dgm:pt modelId="{8792EA24-5C72-4801-9AC2-0EDCA837869F}" type="parTrans" cxnId="{CF30035E-68DE-4673-AA10-F0A9BA67446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33D4B0C-E338-4F82-BFC7-CFCE9E0BAD8C}" type="sibTrans" cxnId="{CF30035E-68DE-4673-AA10-F0A9BA67446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40D70BB-B7DF-4913-8B14-4644BCFD79DE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VACAF</a:t>
          </a:r>
          <a:endParaRPr lang="fr-FR" sz="1400" dirty="0">
            <a:latin typeface="Calibri" panose="020F0502020204030204" pitchFamily="34" charset="0"/>
          </a:endParaRPr>
        </a:p>
      </dgm:t>
    </dgm:pt>
    <dgm:pt modelId="{4EAED4DD-0761-4E5A-8EF4-DC837291DB65}" type="parTrans" cxnId="{08D1241E-2013-4A3C-A2BA-3A8A7ABF4CB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D9C5A814-11B3-4D84-8167-A80F7D74533C}" type="sibTrans" cxnId="{08D1241E-2013-4A3C-A2BA-3A8A7ABF4CB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461A783-C018-4935-9DE4-A9342EF060BE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Agrément PMI (Accueil des maternelles)</a:t>
          </a:r>
          <a:endParaRPr lang="fr-FR" sz="1400" dirty="0">
            <a:latin typeface="Calibri" panose="020F0502020204030204" pitchFamily="34" charset="0"/>
          </a:endParaRPr>
        </a:p>
      </dgm:t>
    </dgm:pt>
    <dgm:pt modelId="{BE66AA25-837E-4078-B34B-95C146E46213}" type="parTrans" cxnId="{BE644A64-32F5-4DC2-8B4B-9867A9E3A8D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D623C79-A958-406F-AA2E-E43E7DDA19F4}" type="sibTrans" cxnId="{BE644A64-32F5-4DC2-8B4B-9867A9E3A8D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F0D2BE2-22A0-46E0-B15C-D752E253F7B2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Agrément Education nationale (Accueil  de scolaires)</a:t>
          </a:r>
          <a:endParaRPr lang="fr-FR" sz="1400" dirty="0">
            <a:latin typeface="Calibri" panose="020F0502020204030204" pitchFamily="34" charset="0"/>
          </a:endParaRPr>
        </a:p>
      </dgm:t>
    </dgm:pt>
    <dgm:pt modelId="{AFE727B1-62D3-40C4-86C8-FEB170725FDA}" type="parTrans" cxnId="{E6EA0697-4E01-4685-9A1C-062DD932B60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1631240-E328-4EA5-8EA4-ABFD110E7BF6}" type="sibTrans" cxnId="{E6EA0697-4E01-4685-9A1C-062DD932B60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940181C9-8D9D-4DA2-885D-548971663504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</a:rPr>
            <a:t>6 distinctions environnementales</a:t>
          </a:r>
        </a:p>
      </dgm:t>
    </dgm:pt>
    <dgm:pt modelId="{7F3D5B7F-1A8B-4F32-B6B5-F13995DA729D}" type="parTrans" cxnId="{211B8658-3B97-41E4-8721-CC8244A98D3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766839E7-2B9B-42AD-8EEC-E65BC5EC01DB}" type="sibTrans" cxnId="{211B8658-3B97-41E4-8721-CC8244A98D3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4424AC1-CEA1-4281-B6CA-1658ADE173BC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Arial" pitchFamily="34" charset="0"/>
            </a:rPr>
            <a:t>2 Ecolabel européen</a:t>
          </a:r>
          <a:endParaRPr lang="fr-FR" sz="1400" dirty="0">
            <a:latin typeface="Calibri" panose="020F0502020204030204" pitchFamily="34" charset="0"/>
          </a:endParaRPr>
        </a:p>
      </dgm:t>
    </dgm:pt>
    <dgm:pt modelId="{00385C30-7553-4C53-9561-0701E9657189}" type="sibTrans" cxnId="{B6707E4D-9ED5-4F2B-B1AC-5C0F6F9F535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655D60F-8A04-4CBE-853C-8B6667D7D014}" type="parTrans" cxnId="{B6707E4D-9ED5-4F2B-B1AC-5C0F6F9F535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59FF5F7-B68D-43E2-9DF1-2DFFA545B04E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CF37D9BF-179E-419A-9153-0594CA3440C9}" type="parTrans" cxnId="{18457B00-914A-4CF3-997E-E133AC03ACE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1029FC6-B20F-4141-B602-1DD813E9A21F}" type="sibTrans" cxnId="{18457B00-914A-4CF3-997E-E133AC03ACE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FB22834-F982-447B-AD4B-0ABCFF2D1DF0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</a:rPr>
            <a:t>31 distinctions qualité </a:t>
          </a:r>
        </a:p>
      </dgm:t>
    </dgm:pt>
    <dgm:pt modelId="{E91E898A-F28A-4F9A-BE92-154E3B8BDAA7}" type="parTrans" cxnId="{B85F2E16-6739-4E74-BB0C-FEBE22B9C40A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D1A7039-E73B-4FD5-8C2A-E9FB3C67DA0F}" type="sibTrans" cxnId="{B85F2E16-6739-4E74-BB0C-FEBE22B9C40A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843AB7E-6FD5-44E8-8723-AD49D8CF6DC7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E3CACA4D-3C63-47AA-B482-ED92B42BEA43}" type="parTrans" cxnId="{3A37DD96-4430-4D3B-A8FF-7077F481775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A9AC1DD-5607-4051-BD2E-CF11CB676624}" type="sibTrans" cxnId="{3A37DD96-4430-4D3B-A8FF-7077F481775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F82A5CA-504A-4FCD-8A06-E40FE0B9D935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dirty="0">
            <a:latin typeface="Calibri" panose="020F0502020204030204" pitchFamily="34" charset="0"/>
          </a:endParaRPr>
        </a:p>
      </dgm:t>
    </dgm:pt>
    <dgm:pt modelId="{511F4C6B-89C8-49E3-9EEA-F517D2EB3F3B}" type="parTrans" cxnId="{E7A9A718-26A7-4B2B-860A-EFFEB5CD91A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59BE2F27-CB63-48AE-B030-E7F5FAB34944}" type="sibTrans" cxnId="{E7A9A718-26A7-4B2B-860A-EFFEB5CD91A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D87618F-EB4E-4E63-AD90-F75FDB143674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Classement Atout France</a:t>
          </a:r>
          <a:endParaRPr lang="fr-FR" sz="1400" dirty="0">
            <a:latin typeface="Calibri" panose="020F0502020204030204" pitchFamily="34" charset="0"/>
          </a:endParaRPr>
        </a:p>
      </dgm:t>
    </dgm:pt>
    <dgm:pt modelId="{E8C8B774-B939-4985-BDB3-59DDC6A40347}" type="parTrans" cxnId="{07EF6019-73AE-4A77-9554-4A7CEED831A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911FB26-C030-4A03-8312-B9CC008BB3A5}" type="sibTrans" cxnId="{07EF6019-73AE-4A77-9554-4A7CEED831A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56E2C7CE-A107-48D5-85B7-00BB1DD53CC4}">
      <dgm:prSet phldrT="[Texte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dirty="0">
              <a:latin typeface="Calibri" panose="020F0502020204030204" pitchFamily="34" charset="0"/>
            </a:rPr>
            <a:t> </a:t>
          </a: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Accueil Vélo</a:t>
          </a:r>
          <a:endParaRPr lang="fr-FR" sz="1400" dirty="0">
            <a:latin typeface="Calibri" panose="020F0502020204030204" pitchFamily="34" charset="0"/>
          </a:endParaRPr>
        </a:p>
      </dgm:t>
    </dgm:pt>
    <dgm:pt modelId="{C8E709EE-FC9F-4537-B221-3E69456C3696}" type="parTrans" cxnId="{8A449737-6E36-470E-8C66-D3598FEA399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50B31AB-860F-4634-A81C-FCAE1D449D83}" type="sibTrans" cxnId="{8A449737-6E36-470E-8C66-D3598FEA399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277A8C47-89AC-4E88-BF04-4F39ECE4EEF9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Agrément Jeunesse et Sports (Accueil de mineurs)</a:t>
          </a:r>
          <a:endParaRPr lang="fr-FR" sz="1400" dirty="0">
            <a:latin typeface="Calibri" panose="020F0502020204030204" pitchFamily="34" charset="0"/>
          </a:endParaRPr>
        </a:p>
      </dgm:t>
    </dgm:pt>
    <dgm:pt modelId="{10653DAA-F573-4E5A-8786-2603BD139A55}" type="parTrans" cxnId="{36DC53E7-9C37-46AA-97D3-DD839C58183A}">
      <dgm:prSet/>
      <dgm:spPr/>
      <dgm:t>
        <a:bodyPr/>
        <a:lstStyle/>
        <a:p>
          <a:endParaRPr lang="fr-FR"/>
        </a:p>
      </dgm:t>
    </dgm:pt>
    <dgm:pt modelId="{E37AF745-46AC-4612-A840-23B379F8FEF4}" type="sibTrans" cxnId="{36DC53E7-9C37-46AA-97D3-DD839C58183A}">
      <dgm:prSet/>
      <dgm:spPr/>
      <dgm:t>
        <a:bodyPr/>
        <a:lstStyle/>
        <a:p>
          <a:endParaRPr lang="fr-FR"/>
        </a:p>
      </dgm:t>
    </dgm:pt>
    <dgm:pt modelId="{5EC5EA97-BD77-44DD-8D90-95FEA13E3A97}">
      <dgm:prSet phldrT="[Texte]" custT="1"/>
      <dgm:spPr/>
      <dgm:t>
        <a:bodyPr/>
        <a:lstStyle/>
        <a:p>
          <a:pPr marL="8890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dirty="0">
              <a:latin typeface="Calibri" panose="020F0502020204030204" pitchFamily="34" charset="0"/>
            </a:rPr>
            <a:t>118 distinctions en lien avec l’accès à tous les publics </a:t>
          </a:r>
        </a:p>
      </dgm:t>
    </dgm:pt>
    <dgm:pt modelId="{F12BF44A-F1D5-43C3-866A-6ACC21FC43C2}" type="parTrans" cxnId="{157FAD14-9737-4221-85BC-4F615EFE8E88}">
      <dgm:prSet/>
      <dgm:spPr/>
      <dgm:t>
        <a:bodyPr/>
        <a:lstStyle/>
        <a:p>
          <a:endParaRPr lang="fr-FR"/>
        </a:p>
      </dgm:t>
    </dgm:pt>
    <dgm:pt modelId="{DCAA9E17-9C93-44DC-8EC7-5734D383C345}" type="sibTrans" cxnId="{157FAD14-9737-4221-85BC-4F615EFE8E88}">
      <dgm:prSet/>
      <dgm:spPr/>
      <dgm:t>
        <a:bodyPr/>
        <a:lstStyle/>
        <a:p>
          <a:endParaRPr lang="fr-FR"/>
        </a:p>
      </dgm:t>
    </dgm:pt>
    <dgm:pt modelId="{0123ADA8-68B3-40D0-AE95-C135F6164CE3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D7DB764A-C4D5-4E4A-BBE6-BCBDBD78BFBE}" type="parTrans" cxnId="{1C111D91-7465-479A-901C-44EAE5336149}">
      <dgm:prSet/>
      <dgm:spPr/>
      <dgm:t>
        <a:bodyPr/>
        <a:lstStyle/>
        <a:p>
          <a:endParaRPr lang="fr-FR"/>
        </a:p>
      </dgm:t>
    </dgm:pt>
    <dgm:pt modelId="{7CA924D4-2FB8-46D2-9103-F402EEB8D75F}" type="sibTrans" cxnId="{1C111D91-7465-479A-901C-44EAE5336149}">
      <dgm:prSet/>
      <dgm:spPr/>
      <dgm:t>
        <a:bodyPr/>
        <a:lstStyle/>
        <a:p>
          <a:endParaRPr lang="fr-FR"/>
        </a:p>
      </dgm:t>
    </dgm:pt>
    <dgm:pt modelId="{1367233A-DA6E-405B-AD6B-83E3DA2E8955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5459E6CC-70B5-48B0-B973-475C0A1FFDBC}" type="parTrans" cxnId="{D6B4858F-93DE-40B1-A4C4-5570F2093F6A}">
      <dgm:prSet/>
      <dgm:spPr/>
      <dgm:t>
        <a:bodyPr/>
        <a:lstStyle/>
        <a:p>
          <a:endParaRPr lang="fr-FR"/>
        </a:p>
      </dgm:t>
    </dgm:pt>
    <dgm:pt modelId="{B3AA1209-FB6A-4313-BF85-A671EF4DB1BF}" type="sibTrans" cxnId="{D6B4858F-93DE-40B1-A4C4-5570F2093F6A}">
      <dgm:prSet/>
      <dgm:spPr/>
      <dgm:t>
        <a:bodyPr/>
        <a:lstStyle/>
        <a:p>
          <a:endParaRPr lang="fr-FR"/>
        </a:p>
      </dgm:t>
    </dgm:pt>
    <dgm:pt modelId="{2A5BA525-297F-446D-B6AB-B20D39C59156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1 CED</a:t>
          </a:r>
        </a:p>
      </dgm:t>
    </dgm:pt>
    <dgm:pt modelId="{4CC049CF-38B0-4D13-B7C6-D7E5C52EC20D}" type="parTrans" cxnId="{FA23F95D-67AF-41D4-9C64-C7B8E088441B}">
      <dgm:prSet/>
      <dgm:spPr/>
      <dgm:t>
        <a:bodyPr/>
        <a:lstStyle/>
        <a:p>
          <a:endParaRPr lang="fr-FR"/>
        </a:p>
      </dgm:t>
    </dgm:pt>
    <dgm:pt modelId="{0C0ED86D-AF95-4A8B-8DF8-9250E2141741}" type="sibTrans" cxnId="{FA23F95D-67AF-41D4-9C64-C7B8E088441B}">
      <dgm:prSet/>
      <dgm:spPr/>
      <dgm:t>
        <a:bodyPr/>
        <a:lstStyle/>
        <a:p>
          <a:endParaRPr lang="fr-FR"/>
        </a:p>
      </dgm:t>
    </dgm:pt>
    <dgm:pt modelId="{EE01C676-1996-4611-B8E8-69D062EFF19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Gîte de France</a:t>
          </a:r>
        </a:p>
      </dgm:t>
    </dgm:pt>
    <dgm:pt modelId="{D2981D91-C6BC-4F07-87A6-5DDC6E6B4B27}" type="parTrans" cxnId="{405977E4-81BE-4E99-A21B-56A765C7B638}">
      <dgm:prSet/>
      <dgm:spPr/>
      <dgm:t>
        <a:bodyPr/>
        <a:lstStyle/>
        <a:p>
          <a:endParaRPr lang="fr-FR"/>
        </a:p>
      </dgm:t>
    </dgm:pt>
    <dgm:pt modelId="{1D03EC73-6625-418F-92FF-C23CA4B4B25E}" type="sibTrans" cxnId="{405977E4-81BE-4E99-A21B-56A765C7B638}">
      <dgm:prSet/>
      <dgm:spPr/>
      <dgm:t>
        <a:bodyPr/>
        <a:lstStyle/>
        <a:p>
          <a:endParaRPr lang="fr-FR"/>
        </a:p>
      </dgm:t>
    </dgm:pt>
    <dgm:pt modelId="{D57C5AFE-6B4E-44E2-AFCE-687D608B8383}">
      <dgm:prSet phldrT="[Texte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Vacances Adaptées Organisées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dirty="0">
            <a:latin typeface="Calibri" panose="020F0502020204030204" pitchFamily="34" charset="0"/>
          </a:endParaRPr>
        </a:p>
      </dgm:t>
    </dgm:pt>
    <dgm:pt modelId="{22E06E23-F883-499C-B4CE-7CF797AEBFFB}" type="parTrans" cxnId="{82ADEB76-14DD-40F8-B0FA-5B95ED71D07F}">
      <dgm:prSet/>
      <dgm:spPr/>
      <dgm:t>
        <a:bodyPr/>
        <a:lstStyle/>
        <a:p>
          <a:endParaRPr lang="fr-FR"/>
        </a:p>
      </dgm:t>
    </dgm:pt>
    <dgm:pt modelId="{A151A5A8-2B65-414F-B957-E149E8A8D5EE}" type="sibTrans" cxnId="{82ADEB76-14DD-40F8-B0FA-5B95ED71D07F}">
      <dgm:prSet/>
      <dgm:spPr/>
      <dgm:t>
        <a:bodyPr/>
        <a:lstStyle/>
        <a:p>
          <a:endParaRPr lang="fr-FR"/>
        </a:p>
      </dgm:t>
    </dgm:pt>
    <dgm:pt modelId="{2C1E3A86-425D-4411-A04B-0B23F775163D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ISQ-OPQF</a:t>
          </a:r>
        </a:p>
      </dgm:t>
    </dgm:pt>
    <dgm:pt modelId="{34F5F232-A95E-445A-90F5-BC60E0182CBA}" type="parTrans" cxnId="{9028B6F5-66F8-46EA-B230-8F335D9ECBA5}">
      <dgm:prSet/>
      <dgm:spPr/>
      <dgm:t>
        <a:bodyPr/>
        <a:lstStyle/>
        <a:p>
          <a:endParaRPr lang="fr-FR"/>
        </a:p>
      </dgm:t>
    </dgm:pt>
    <dgm:pt modelId="{ED70C570-25BB-4404-95F5-F7F0702246E9}" type="sibTrans" cxnId="{9028B6F5-66F8-46EA-B230-8F335D9ECBA5}">
      <dgm:prSet/>
      <dgm:spPr/>
      <dgm:t>
        <a:bodyPr/>
        <a:lstStyle/>
        <a:p>
          <a:endParaRPr lang="fr-FR"/>
        </a:p>
      </dgm:t>
    </dgm:pt>
    <dgm:pt modelId="{516F2CB3-0C93-462A-A2EC-0B41B125D8E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Logis de France</a:t>
          </a:r>
        </a:p>
      </dgm:t>
    </dgm:pt>
    <dgm:pt modelId="{592476D8-B697-434A-BD57-62591535D316}" type="parTrans" cxnId="{0EA684A0-90C3-4DFB-9668-EC2459BB36D3}">
      <dgm:prSet/>
      <dgm:spPr/>
      <dgm:t>
        <a:bodyPr/>
        <a:lstStyle/>
        <a:p>
          <a:endParaRPr lang="fr-FR"/>
        </a:p>
      </dgm:t>
    </dgm:pt>
    <dgm:pt modelId="{1F4FCBAF-42C9-41B0-A1AE-B0EAAEA0B823}" type="sibTrans" cxnId="{0EA684A0-90C3-4DFB-9668-EC2459BB36D3}">
      <dgm:prSet/>
      <dgm:spPr/>
      <dgm:t>
        <a:bodyPr/>
        <a:lstStyle/>
        <a:p>
          <a:endParaRPr lang="fr-FR"/>
        </a:p>
      </dgm:t>
    </dgm:pt>
    <dgm:pt modelId="{C7440365-7639-4D35-A6E7-04440B865F2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Hébergement pêche</a:t>
          </a:r>
        </a:p>
      </dgm:t>
    </dgm:pt>
    <dgm:pt modelId="{71C6F1D3-CA0F-415E-ACB3-6800248DB80F}" type="parTrans" cxnId="{B1955FE8-9C12-4C5F-B17B-F281F7A2D2C7}">
      <dgm:prSet/>
      <dgm:spPr/>
      <dgm:t>
        <a:bodyPr/>
        <a:lstStyle/>
        <a:p>
          <a:endParaRPr lang="fr-FR"/>
        </a:p>
      </dgm:t>
    </dgm:pt>
    <dgm:pt modelId="{5BE38240-3FFB-47F0-91EC-7A1AE1506457}" type="sibTrans" cxnId="{B1955FE8-9C12-4C5F-B17B-F281F7A2D2C7}">
      <dgm:prSet/>
      <dgm:spPr/>
      <dgm:t>
        <a:bodyPr/>
        <a:lstStyle/>
        <a:p>
          <a:endParaRPr lang="fr-FR"/>
        </a:p>
      </dgm:t>
    </dgm:pt>
    <dgm:pt modelId="{A3B339F9-C0B3-4D82-802C-B9FDD0FBE688}" type="pres">
      <dgm:prSet presAssocID="{781BA846-E4E2-4890-A4D4-036848B4F465}" presName="linearFlow" presStyleCnt="0">
        <dgm:presLayoutVars>
          <dgm:dir/>
          <dgm:animLvl val="lvl"/>
          <dgm:resizeHandles/>
        </dgm:presLayoutVars>
      </dgm:prSet>
      <dgm:spPr/>
    </dgm:pt>
    <dgm:pt modelId="{26CFC7DB-2C64-42E6-BFC8-A2FA781F5F2A}" type="pres">
      <dgm:prSet presAssocID="{72040B4A-2275-463B-A4DA-3E294D430FD0}" presName="compositeNode" presStyleCnt="0">
        <dgm:presLayoutVars>
          <dgm:bulletEnabled val="1"/>
        </dgm:presLayoutVars>
      </dgm:prSet>
      <dgm:spPr/>
    </dgm:pt>
    <dgm:pt modelId="{D29930C8-5BDF-407E-B676-59104AD3FD6A}" type="pres">
      <dgm:prSet presAssocID="{72040B4A-2275-463B-A4DA-3E294D430FD0}" presName="image" presStyleLbl="fgImgPlace1" presStyleIdx="0" presStyleCnt="3" custScaleX="140216" custLinFactNeighborY="467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CCF06AA-B949-426F-8644-8659457D28A7}" type="pres">
      <dgm:prSet presAssocID="{72040B4A-2275-463B-A4DA-3E294D430FD0}" presName="childNode" presStyleLbl="node1" presStyleIdx="0" presStyleCnt="3" custScaleX="121343" custScaleY="104823" custLinFactNeighborX="12342" custLinFactNeighborY="4691">
        <dgm:presLayoutVars>
          <dgm:bulletEnabled val="1"/>
        </dgm:presLayoutVars>
      </dgm:prSet>
      <dgm:spPr/>
    </dgm:pt>
    <dgm:pt modelId="{748EF9C6-0C43-43F7-88BE-4F697F5285DF}" type="pres">
      <dgm:prSet presAssocID="{72040B4A-2275-463B-A4DA-3E294D430FD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FD4B672-4A33-4F19-AAEC-79A8348B8A5A}" type="pres">
      <dgm:prSet presAssocID="{179E4285-7D9D-4897-BC80-5E0AEE602E51}" presName="sibTrans" presStyleCnt="0"/>
      <dgm:spPr/>
    </dgm:pt>
    <dgm:pt modelId="{7CAB006C-4AB3-4EC7-962B-7926A938125D}" type="pres">
      <dgm:prSet presAssocID="{BB754DBE-7BB1-4EA2-A5D1-879A453D2822}" presName="compositeNode" presStyleCnt="0">
        <dgm:presLayoutVars>
          <dgm:bulletEnabled val="1"/>
        </dgm:presLayoutVars>
      </dgm:prSet>
      <dgm:spPr/>
    </dgm:pt>
    <dgm:pt modelId="{6A70DEC4-B3BA-45AF-B8FA-1CB525BABE08}" type="pres">
      <dgm:prSet presAssocID="{BB754DBE-7BB1-4EA2-A5D1-879A453D2822}" presName="image" presStyleLbl="fgImgPlace1" presStyleIdx="1" presStyleCnt="3" custLinFactNeighborY="2688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AE2608B-B894-4E65-88A4-8FB3B31660B2}" type="pres">
      <dgm:prSet presAssocID="{BB754DBE-7BB1-4EA2-A5D1-879A453D2822}" presName="childNode" presStyleLbl="node1" presStyleIdx="1" presStyleCnt="3" custScaleX="117902" custLinFactNeighborX="12342" custLinFactNeighborY="3952">
        <dgm:presLayoutVars>
          <dgm:bulletEnabled val="1"/>
        </dgm:presLayoutVars>
      </dgm:prSet>
      <dgm:spPr/>
    </dgm:pt>
    <dgm:pt modelId="{5B8CF325-5026-47F4-8796-6C4C8FEF96BD}" type="pres">
      <dgm:prSet presAssocID="{BB754DBE-7BB1-4EA2-A5D1-879A453D2822}" presName="parentNode" presStyleLbl="revTx" presStyleIdx="1" presStyleCnt="3" custLinFactNeighborX="12211" custLinFactNeighborY="7572">
        <dgm:presLayoutVars>
          <dgm:chMax val="0"/>
          <dgm:bulletEnabled val="1"/>
        </dgm:presLayoutVars>
      </dgm:prSet>
      <dgm:spPr/>
    </dgm:pt>
    <dgm:pt modelId="{C220C167-FAFA-4037-A477-07C0CC96E744}" type="pres">
      <dgm:prSet presAssocID="{0A0CB0FE-C606-4C01-B8DB-E2091572FB88}" presName="sibTrans" presStyleCnt="0"/>
      <dgm:spPr/>
    </dgm:pt>
    <dgm:pt modelId="{7AE17C15-4E55-484F-9B30-C5076B92B885}" type="pres">
      <dgm:prSet presAssocID="{89F3C542-E0D2-42DB-B065-4B421067E2C3}" presName="compositeNode" presStyleCnt="0">
        <dgm:presLayoutVars>
          <dgm:bulletEnabled val="1"/>
        </dgm:presLayoutVars>
      </dgm:prSet>
      <dgm:spPr/>
    </dgm:pt>
    <dgm:pt modelId="{C458970B-CA53-4834-B1AF-7DFBA9A10173}" type="pres">
      <dgm:prSet presAssocID="{89F3C542-E0D2-42DB-B065-4B421067E2C3}" presName="image" presStyleLbl="fgImgPlace1" presStyleIdx="2" presStyleCnt="3" custLinFactNeighborY="2688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2C802B2-423A-4382-9FA9-A1F019373939}" type="pres">
      <dgm:prSet presAssocID="{89F3C542-E0D2-42DB-B065-4B421067E2C3}" presName="childNode" presStyleLbl="node1" presStyleIdx="2" presStyleCnt="3" custScaleX="121792" custLinFactNeighborX="2394" custLinFactNeighborY="3952">
        <dgm:presLayoutVars>
          <dgm:bulletEnabled val="1"/>
        </dgm:presLayoutVars>
      </dgm:prSet>
      <dgm:spPr/>
    </dgm:pt>
    <dgm:pt modelId="{4D9B4C3D-C077-4991-B33F-5158A08F50C0}" type="pres">
      <dgm:prSet presAssocID="{89F3C542-E0D2-42DB-B065-4B421067E2C3}" presName="parentNode" presStyleLbl="revTx" presStyleIdx="2" presStyleCnt="3" custScaleY="71896" custLinFactNeighborX="-50904" custLinFactNeighborY="-5084">
        <dgm:presLayoutVars>
          <dgm:chMax val="0"/>
          <dgm:bulletEnabled val="1"/>
        </dgm:presLayoutVars>
      </dgm:prSet>
      <dgm:spPr/>
    </dgm:pt>
  </dgm:ptLst>
  <dgm:cxnLst>
    <dgm:cxn modelId="{25DEE7D0-5604-4666-A7BC-BCBCCAEAC9A8}" type="presOf" srcId="{C7440365-7639-4D35-A6E7-04440B865F23}" destId="{82C802B2-423A-4382-9FA9-A1F019373939}" srcOrd="0" destOrd="9" presId="urn:microsoft.com/office/officeart/2005/8/layout/hList2#1"/>
    <dgm:cxn modelId="{F26747CC-DBB1-48A7-ADD4-148D106266B9}" type="presOf" srcId="{1F82A5CA-504A-4FCD-8A06-E40FE0B9D935}" destId="{2CCF06AA-B949-426F-8644-8659457D28A7}" srcOrd="0" destOrd="1" presId="urn:microsoft.com/office/officeart/2005/8/layout/hList2#1"/>
    <dgm:cxn modelId="{B1955FE8-9C12-4C5F-B17B-F281F7A2D2C7}" srcId="{89F3C542-E0D2-42DB-B065-4B421067E2C3}" destId="{C7440365-7639-4D35-A6E7-04440B865F23}" srcOrd="9" destOrd="0" parTransId="{71C6F1D3-CA0F-415E-ACB3-6800248DB80F}" sibTransId="{5BE38240-3FFB-47F0-91EC-7A1AE1506457}"/>
    <dgm:cxn modelId="{700B1A34-88BA-432B-9E7D-151EA5EA625B}" type="presOf" srcId="{CFB22834-F982-447B-AD4B-0ABCFF2D1DF0}" destId="{82C802B2-423A-4382-9FA9-A1F019373939}" srcOrd="0" destOrd="0" presId="urn:microsoft.com/office/officeart/2005/8/layout/hList2#1"/>
    <dgm:cxn modelId="{93D71275-0748-48D4-902C-1DD9AF2BDAF5}" type="presOf" srcId="{6620A497-6647-4772-A8BC-5A1CCFE46611}" destId="{2AE2608B-B894-4E65-88A4-8FB3B31660B2}" srcOrd="0" destOrd="5" presId="urn:microsoft.com/office/officeart/2005/8/layout/hList2#1"/>
    <dgm:cxn modelId="{CF30035E-68DE-4673-AA10-F0A9BA674466}" srcId="{72040B4A-2275-463B-A4DA-3E294D430FD0}" destId="{C648098C-24C3-4044-B757-3280A7B9FE86}" srcOrd="3" destOrd="0" parTransId="{8792EA24-5C72-4801-9AC2-0EDCA837869F}" sibTransId="{B33D4B0C-E338-4F82-BFC7-CFCE9E0BAD8C}"/>
    <dgm:cxn modelId="{9028B6F5-66F8-46EA-B230-8F335D9ECBA5}" srcId="{89F3C542-E0D2-42DB-B065-4B421067E2C3}" destId="{2C1E3A86-425D-4411-A04B-0B23F775163D}" srcOrd="4" destOrd="0" parTransId="{34F5F232-A95E-445A-90F5-BC60E0182CBA}" sibTransId="{ED70C570-25BB-4404-95F5-F7F0702246E9}"/>
    <dgm:cxn modelId="{1E374FE2-EC99-4778-82D5-19C378CE582A}" type="presOf" srcId="{2C1E3A86-425D-4411-A04B-0B23F775163D}" destId="{82C802B2-423A-4382-9FA9-A1F019373939}" srcOrd="0" destOrd="4" presId="urn:microsoft.com/office/officeart/2005/8/layout/hList2#1"/>
    <dgm:cxn modelId="{85F9A8B8-25AA-4ED9-A042-04054FA0DB1B}" type="presOf" srcId="{56E2C7CE-A107-48D5-85B7-00BB1DD53CC4}" destId="{2CCF06AA-B949-426F-8644-8659457D28A7}" srcOrd="0" destOrd="8" presId="urn:microsoft.com/office/officeart/2005/8/layout/hList2#1"/>
    <dgm:cxn modelId="{10DAE2D8-6E27-431F-860B-8F2DA6B50DA2}" type="presOf" srcId="{EE01C676-1996-4611-B8E8-69D062EFF193}" destId="{82C802B2-423A-4382-9FA9-A1F019373939}" srcOrd="0" destOrd="7" presId="urn:microsoft.com/office/officeart/2005/8/layout/hList2#1"/>
    <dgm:cxn modelId="{FA23F95D-67AF-41D4-9C64-C7B8E088441B}" srcId="{BB754DBE-7BB1-4EA2-A5D1-879A453D2822}" destId="{2A5BA525-297F-446D-B6AB-B20D39C59156}" srcOrd="6" destOrd="0" parTransId="{4CC049CF-38B0-4D13-B7C6-D7E5C52EC20D}" sibTransId="{0C0ED86D-AF95-4A8B-8DF8-9250E2141741}"/>
    <dgm:cxn modelId="{21C8E0D2-B560-4687-83E8-520321B116BE}" type="presOf" srcId="{CD87618F-EB4E-4E63-AD90-F75FDB143674}" destId="{82C802B2-423A-4382-9FA9-A1F019373939}" srcOrd="0" destOrd="6" presId="urn:microsoft.com/office/officeart/2005/8/layout/hList2#1"/>
    <dgm:cxn modelId="{3921D2F4-2A90-47B5-9946-A63BE45E7405}" srcId="{781BA846-E4E2-4890-A4D4-036848B4F465}" destId="{BB754DBE-7BB1-4EA2-A5D1-879A453D2822}" srcOrd="1" destOrd="0" parTransId="{1C5B4BCE-EFF3-4F75-8549-D06D30F96806}" sibTransId="{0A0CB0FE-C606-4C01-B8DB-E2091572FB88}"/>
    <dgm:cxn modelId="{F74454B7-1A2C-4788-B607-2B910167BE5B}" type="presOf" srcId="{859FF5F7-B68D-43E2-9DF1-2DFFA545B04E}" destId="{2AE2608B-B894-4E65-88A4-8FB3B31660B2}" srcOrd="0" destOrd="2" presId="urn:microsoft.com/office/officeart/2005/8/layout/hList2#1"/>
    <dgm:cxn modelId="{BE644A64-32F5-4DC2-8B4B-9867A9E3A8D5}" srcId="{72040B4A-2275-463B-A4DA-3E294D430FD0}" destId="{3461A783-C018-4935-9DE4-A9342EF060BE}" srcOrd="5" destOrd="0" parTransId="{BE66AA25-837E-4078-B34B-95C146E46213}" sibTransId="{8D623C79-A958-406F-AA2E-E43E7DDA19F4}"/>
    <dgm:cxn modelId="{82ADEB76-14DD-40F8-B0FA-5B95ED71D07F}" srcId="{72040B4A-2275-463B-A4DA-3E294D430FD0}" destId="{D57C5AFE-6B4E-44E2-AFCE-687D608B8383}" srcOrd="9" destOrd="0" parTransId="{22E06E23-F883-499C-B4CE-7CF797AEBFFB}" sibTransId="{A151A5A8-2B65-414F-B957-E149E8A8D5EE}"/>
    <dgm:cxn modelId="{D9405926-DFF9-41C5-B982-DCADA011DA90}" type="presOf" srcId="{277A8C47-89AC-4E88-BF04-4F39ECE4EEF9}" destId="{2CCF06AA-B949-426F-8644-8659457D28A7}" srcOrd="0" destOrd="7" presId="urn:microsoft.com/office/officeart/2005/8/layout/hList2#1"/>
    <dgm:cxn modelId="{E7A9A718-26A7-4B2B-860A-EFFEB5CD91AE}" srcId="{72040B4A-2275-463B-A4DA-3E294D430FD0}" destId="{1F82A5CA-504A-4FCD-8A06-E40FE0B9D935}" srcOrd="1" destOrd="0" parTransId="{511F4C6B-89C8-49E3-9EEA-F517D2EB3F3B}" sibTransId="{59BE2F27-CB63-48AE-B030-E7F5FAB34944}"/>
    <dgm:cxn modelId="{A902FE9C-84BC-430B-A3BD-E3685384137E}" type="presOf" srcId="{89F3C542-E0D2-42DB-B065-4B421067E2C3}" destId="{4D9B4C3D-C077-4991-B33F-5158A08F50C0}" srcOrd="0" destOrd="0" presId="urn:microsoft.com/office/officeart/2005/8/layout/hList2#1"/>
    <dgm:cxn modelId="{157FAD14-9737-4221-85BC-4F615EFE8E88}" srcId="{72040B4A-2275-463B-A4DA-3E294D430FD0}" destId="{5EC5EA97-BD77-44DD-8D90-95FEA13E3A97}" srcOrd="0" destOrd="0" parTransId="{F12BF44A-F1D5-43C3-866A-6ACC21FC43C2}" sibTransId="{DCAA9E17-9C93-44DC-8EC7-5734D383C345}"/>
    <dgm:cxn modelId="{211B8658-3B97-41E4-8721-CC8244A98D36}" srcId="{BB754DBE-7BB1-4EA2-A5D1-879A453D2822}" destId="{940181C9-8D9D-4DA2-885D-548971663504}" srcOrd="0" destOrd="0" parTransId="{7F3D5B7F-1A8B-4F32-B6B5-F13995DA729D}" sibTransId="{766839E7-2B9B-42AD-8EEC-E65BC5EC01DB}"/>
    <dgm:cxn modelId="{E6EA0697-4E01-4685-9A1C-062DD932B606}" srcId="{72040B4A-2275-463B-A4DA-3E294D430FD0}" destId="{6F0D2BE2-22A0-46E0-B15C-D752E253F7B2}" srcOrd="6" destOrd="0" parTransId="{AFE727B1-62D3-40C4-86C8-FEB170725FDA}" sibTransId="{81631240-E328-4EA5-8EA4-ABFD110E7BF6}"/>
    <dgm:cxn modelId="{588D5D15-B4EE-4F5C-9BE1-B06E64CFF75E}" srcId="{89F3C542-E0D2-42DB-B065-4B421067E2C3}" destId="{E8DC0C4E-809E-4FFC-B9FF-26ACCE0AACB5}" srcOrd="3" destOrd="0" parTransId="{49535070-D461-4FE0-AB6D-79FBE4846E2C}" sibTransId="{286AFA73-DC7B-4272-AC83-36848AE2D7B7}"/>
    <dgm:cxn modelId="{3A37DD96-4430-4D3B-A8FF-7077F481775F}" srcId="{89F3C542-E0D2-42DB-B065-4B421067E2C3}" destId="{C843AB7E-6FD5-44E8-8723-AD49D8CF6DC7}" srcOrd="2" destOrd="0" parTransId="{E3CACA4D-3C63-47AA-B482-ED92B42BEA43}" sibTransId="{8A9AC1DD-5607-4051-BD2E-CF11CB676624}"/>
    <dgm:cxn modelId="{07730CCD-8E89-48F3-8144-B66089A06F8C}" srcId="{72040B4A-2275-463B-A4DA-3E294D430FD0}" destId="{B5E83BAC-DD9D-47A4-94B5-C2E2DD40EBD2}" srcOrd="2" destOrd="0" parTransId="{B008EAB8-3980-423A-B68B-C050BC4751B2}" sibTransId="{44D67190-45E3-40AE-9FDE-0606E2C19CA5}"/>
    <dgm:cxn modelId="{405977E4-81BE-4E99-A21B-56A765C7B638}" srcId="{89F3C542-E0D2-42DB-B065-4B421067E2C3}" destId="{EE01C676-1996-4611-B8E8-69D062EFF193}" srcOrd="7" destOrd="0" parTransId="{D2981D91-C6BC-4F07-87A6-5DDC6E6B4B27}" sibTransId="{1D03EC73-6625-418F-92FF-C23CA4B4B25E}"/>
    <dgm:cxn modelId="{26D2C816-6B49-4EA6-849A-B4C86B95EDE0}" type="presOf" srcId="{A40D70BB-B7DF-4913-8B14-4644BCFD79DE}" destId="{2CCF06AA-B949-426F-8644-8659457D28A7}" srcOrd="0" destOrd="4" presId="urn:microsoft.com/office/officeart/2005/8/layout/hList2#1"/>
    <dgm:cxn modelId="{5B80B85F-B4E5-4076-99DE-933D6A688E43}" type="presOf" srcId="{C648098C-24C3-4044-B757-3280A7B9FE86}" destId="{2CCF06AA-B949-426F-8644-8659457D28A7}" srcOrd="0" destOrd="3" presId="urn:microsoft.com/office/officeart/2005/8/layout/hList2#1"/>
    <dgm:cxn modelId="{94441A18-E089-4618-8ACD-AFDAA5CD4223}" srcId="{781BA846-E4E2-4890-A4D4-036848B4F465}" destId="{72040B4A-2275-463B-A4DA-3E294D430FD0}" srcOrd="0" destOrd="0" parTransId="{D536AF4E-D42D-42C0-A29F-6586521F8439}" sibTransId="{179E4285-7D9D-4897-BC80-5E0AEE602E51}"/>
    <dgm:cxn modelId="{D62A13FD-88B7-4CF7-BA36-5815B9D1A49D}" type="presOf" srcId="{940181C9-8D9D-4DA2-885D-548971663504}" destId="{2AE2608B-B894-4E65-88A4-8FB3B31660B2}" srcOrd="0" destOrd="0" presId="urn:microsoft.com/office/officeart/2005/8/layout/hList2#1"/>
    <dgm:cxn modelId="{B4237DC6-C980-4E1B-BFD4-C6586155DCBE}" type="presOf" srcId="{E8DC0C4E-809E-4FFC-B9FF-26ACCE0AACB5}" destId="{82C802B2-423A-4382-9FA9-A1F019373939}" srcOrd="0" destOrd="3" presId="urn:microsoft.com/office/officeart/2005/8/layout/hList2#1"/>
    <dgm:cxn modelId="{B54127C5-29CA-438B-927B-662000D85C83}" type="presOf" srcId="{72040B4A-2275-463B-A4DA-3E294D430FD0}" destId="{748EF9C6-0C43-43F7-88BE-4F697F5285DF}" srcOrd="0" destOrd="0" presId="urn:microsoft.com/office/officeart/2005/8/layout/hList2#1"/>
    <dgm:cxn modelId="{0AC3463D-01F1-43E5-AD89-FE62FBCF20BB}" type="presOf" srcId="{D57C5AFE-6B4E-44E2-AFCE-687D608B8383}" destId="{2CCF06AA-B949-426F-8644-8659457D28A7}" srcOrd="0" destOrd="9" presId="urn:microsoft.com/office/officeart/2005/8/layout/hList2#1"/>
    <dgm:cxn modelId="{8A449737-6E36-470E-8C66-D3598FEA3995}" srcId="{72040B4A-2275-463B-A4DA-3E294D430FD0}" destId="{56E2C7CE-A107-48D5-85B7-00BB1DD53CC4}" srcOrd="8" destOrd="0" parTransId="{C8E709EE-FC9F-4537-B221-3E69456C3696}" sibTransId="{650B31AB-860F-4634-A81C-FCAE1D449D83}"/>
    <dgm:cxn modelId="{440EB4B1-6112-4730-90F5-CFB3EC3BF0BB}" type="presOf" srcId="{0123ADA8-68B3-40D0-AE95-C135F6164CE3}" destId="{2AE2608B-B894-4E65-88A4-8FB3B31660B2}" srcOrd="0" destOrd="1" presId="urn:microsoft.com/office/officeart/2005/8/layout/hList2#1"/>
    <dgm:cxn modelId="{B85F2E16-6739-4E74-BB0C-FEBE22B9C40A}" srcId="{89F3C542-E0D2-42DB-B065-4B421067E2C3}" destId="{CFB22834-F982-447B-AD4B-0ABCFF2D1DF0}" srcOrd="0" destOrd="0" parTransId="{E91E898A-F28A-4F9A-BE92-154E3B8BDAA7}" sibTransId="{8D1A7039-E73B-4FD5-8C2A-E9FB3C67DA0F}"/>
    <dgm:cxn modelId="{1C111D91-7465-479A-901C-44EAE5336149}" srcId="{BB754DBE-7BB1-4EA2-A5D1-879A453D2822}" destId="{0123ADA8-68B3-40D0-AE95-C135F6164CE3}" srcOrd="1" destOrd="0" parTransId="{D7DB764A-C4D5-4E4A-BBE6-BCBDBD78BFBE}" sibTransId="{7CA924D4-2FB8-46D2-9103-F402EEB8D75F}"/>
    <dgm:cxn modelId="{5600FF1F-8DCB-47C1-8E5B-37718384565D}" type="presOf" srcId="{BB962D2D-6D98-48A8-99DA-838EEBFA11D4}" destId="{2AE2608B-B894-4E65-88A4-8FB3B31660B2}" srcOrd="0" destOrd="4" presId="urn:microsoft.com/office/officeart/2005/8/layout/hList2#1"/>
    <dgm:cxn modelId="{91F5115E-2B3A-4E02-A639-C7D8B92C14DF}" type="presOf" srcId="{B5E83BAC-DD9D-47A4-94B5-C2E2DD40EBD2}" destId="{2CCF06AA-B949-426F-8644-8659457D28A7}" srcOrd="0" destOrd="2" presId="urn:microsoft.com/office/officeart/2005/8/layout/hList2#1"/>
    <dgm:cxn modelId="{0EA684A0-90C3-4DFB-9668-EC2459BB36D3}" srcId="{89F3C542-E0D2-42DB-B065-4B421067E2C3}" destId="{516F2CB3-0C93-462A-A2EC-0B41B125D8E3}" srcOrd="8" destOrd="0" parTransId="{592476D8-B697-434A-BD57-62591535D316}" sibTransId="{1F4FCBAF-42C9-41B0-A1AE-B0EAAEA0B823}"/>
    <dgm:cxn modelId="{18457B00-914A-4CF3-997E-E133AC03ACE8}" srcId="{BB754DBE-7BB1-4EA2-A5D1-879A453D2822}" destId="{859FF5F7-B68D-43E2-9DF1-2DFFA545B04E}" srcOrd="2" destOrd="0" parTransId="{CF37D9BF-179E-419A-9153-0594CA3440C9}" sibTransId="{31029FC6-B20F-4141-B602-1DD813E9A21F}"/>
    <dgm:cxn modelId="{6E98F799-30B3-40DA-9315-44ADDE17D6B4}" srcId="{89F3C542-E0D2-42DB-B065-4B421067E2C3}" destId="{1B20AE09-0C79-42A7-8E3C-B672BE29761B}" srcOrd="5" destOrd="0" parTransId="{5F722DE8-B620-4191-A695-D7FA8526B6AB}" sibTransId="{A67ABBA7-6E15-46AE-9D37-9737F7CEB7E2}"/>
    <dgm:cxn modelId="{14351673-FE6D-4DE5-A6C1-93613A12D8D2}" type="presOf" srcId="{84424AC1-CEA1-4281-B6CA-1658ADE173BC}" destId="{2AE2608B-B894-4E65-88A4-8FB3B31660B2}" srcOrd="0" destOrd="3" presId="urn:microsoft.com/office/officeart/2005/8/layout/hList2#1"/>
    <dgm:cxn modelId="{07EF6019-73AE-4A77-9554-4A7CEED831AF}" srcId="{89F3C542-E0D2-42DB-B065-4B421067E2C3}" destId="{CD87618F-EB4E-4E63-AD90-F75FDB143674}" srcOrd="6" destOrd="0" parTransId="{E8C8B774-B939-4985-BDB3-59DDC6A40347}" sibTransId="{6911FB26-C030-4A03-8312-B9CC008BB3A5}"/>
    <dgm:cxn modelId="{F40A0174-0076-4D10-AADB-D013E08CDD11}" type="presOf" srcId="{3461A783-C018-4935-9DE4-A9342EF060BE}" destId="{2CCF06AA-B949-426F-8644-8659457D28A7}" srcOrd="0" destOrd="5" presId="urn:microsoft.com/office/officeart/2005/8/layout/hList2#1"/>
    <dgm:cxn modelId="{C6EC277B-0188-49FA-9A3B-9457279999C2}" srcId="{BB754DBE-7BB1-4EA2-A5D1-879A453D2822}" destId="{6620A497-6647-4772-A8BC-5A1CCFE46611}" srcOrd="5" destOrd="0" parTransId="{15C97EC6-B7C4-43A6-B0E6-354783C8CC8E}" sibTransId="{F27D2D21-4843-41FC-A24B-B2F1B7C1E13D}"/>
    <dgm:cxn modelId="{406D95EF-5BEE-41D6-8D11-4517CFF967BF}" type="presOf" srcId="{516F2CB3-0C93-462A-A2EC-0B41B125D8E3}" destId="{82C802B2-423A-4382-9FA9-A1F019373939}" srcOrd="0" destOrd="8" presId="urn:microsoft.com/office/officeart/2005/8/layout/hList2#1"/>
    <dgm:cxn modelId="{9AF30E1F-2691-47D2-9278-72BC1CCAD77A}" type="presOf" srcId="{6F0D2BE2-22A0-46E0-B15C-D752E253F7B2}" destId="{2CCF06AA-B949-426F-8644-8659457D28A7}" srcOrd="0" destOrd="6" presId="urn:microsoft.com/office/officeart/2005/8/layout/hList2#1"/>
    <dgm:cxn modelId="{C828CA75-697D-44AF-AB15-E258B3DF0A2A}" type="presOf" srcId="{1B20AE09-0C79-42A7-8E3C-B672BE29761B}" destId="{82C802B2-423A-4382-9FA9-A1F019373939}" srcOrd="0" destOrd="5" presId="urn:microsoft.com/office/officeart/2005/8/layout/hList2#1"/>
    <dgm:cxn modelId="{A7909556-62EE-4593-BC8F-7C958CC1BCA2}" type="presOf" srcId="{BB754DBE-7BB1-4EA2-A5D1-879A453D2822}" destId="{5B8CF325-5026-47F4-8796-6C4C8FEF96BD}" srcOrd="0" destOrd="0" presId="urn:microsoft.com/office/officeart/2005/8/layout/hList2#1"/>
    <dgm:cxn modelId="{75F65ED5-70A8-4CCE-9111-7034A5390CA0}" type="presOf" srcId="{5EC5EA97-BD77-44DD-8D90-95FEA13E3A97}" destId="{2CCF06AA-B949-426F-8644-8659457D28A7}" srcOrd="0" destOrd="0" presId="urn:microsoft.com/office/officeart/2005/8/layout/hList2#1"/>
    <dgm:cxn modelId="{B6707E4D-9ED5-4F2B-B1AC-5C0F6F9F5354}" srcId="{BB754DBE-7BB1-4EA2-A5D1-879A453D2822}" destId="{84424AC1-CEA1-4281-B6CA-1658ADE173BC}" srcOrd="3" destOrd="0" parTransId="{A655D60F-8A04-4CBE-853C-8B6667D7D014}" sibTransId="{00385C30-7553-4C53-9561-0701E9657189}"/>
    <dgm:cxn modelId="{8C11FC20-5CC1-4B9F-89E2-3CDF0BF372E7}" type="presOf" srcId="{1367233A-DA6E-405B-AD6B-83E3DA2E8955}" destId="{82C802B2-423A-4382-9FA9-A1F019373939}" srcOrd="0" destOrd="1" presId="urn:microsoft.com/office/officeart/2005/8/layout/hList2#1"/>
    <dgm:cxn modelId="{08D1241E-2013-4A3C-A2BA-3A8A7ABF4CB8}" srcId="{72040B4A-2275-463B-A4DA-3E294D430FD0}" destId="{A40D70BB-B7DF-4913-8B14-4644BCFD79DE}" srcOrd="4" destOrd="0" parTransId="{4EAED4DD-0761-4E5A-8EF4-DC837291DB65}" sibTransId="{D9C5A814-11B3-4D84-8167-A80F7D74533C}"/>
    <dgm:cxn modelId="{CB4157C2-97F8-4141-B9E5-45FE1F57F32B}" type="presOf" srcId="{2A5BA525-297F-446D-B6AB-B20D39C59156}" destId="{2AE2608B-B894-4E65-88A4-8FB3B31660B2}" srcOrd="0" destOrd="6" presId="urn:microsoft.com/office/officeart/2005/8/layout/hList2#1"/>
    <dgm:cxn modelId="{D6B4858F-93DE-40B1-A4C4-5570F2093F6A}" srcId="{89F3C542-E0D2-42DB-B065-4B421067E2C3}" destId="{1367233A-DA6E-405B-AD6B-83E3DA2E8955}" srcOrd="1" destOrd="0" parTransId="{5459E6CC-70B5-48B0-B973-475C0A1FFDBC}" sibTransId="{B3AA1209-FB6A-4313-BF85-A671EF4DB1BF}"/>
    <dgm:cxn modelId="{36DC53E7-9C37-46AA-97D3-DD839C58183A}" srcId="{72040B4A-2275-463B-A4DA-3E294D430FD0}" destId="{277A8C47-89AC-4E88-BF04-4F39ECE4EEF9}" srcOrd="7" destOrd="0" parTransId="{10653DAA-F573-4E5A-8786-2603BD139A55}" sibTransId="{E37AF745-46AC-4612-A840-23B379F8FEF4}"/>
    <dgm:cxn modelId="{09982FA1-A834-420D-BA74-F846BDE63683}" type="presOf" srcId="{781BA846-E4E2-4890-A4D4-036848B4F465}" destId="{A3B339F9-C0B3-4D82-802C-B9FDD0FBE688}" srcOrd="0" destOrd="0" presId="urn:microsoft.com/office/officeart/2005/8/layout/hList2#1"/>
    <dgm:cxn modelId="{BA848249-4231-4E85-8310-F13DA87FFE8E}" srcId="{781BA846-E4E2-4890-A4D4-036848B4F465}" destId="{89F3C542-E0D2-42DB-B065-4B421067E2C3}" srcOrd="2" destOrd="0" parTransId="{A3ED9122-2ABD-4195-B651-6F192B8C1162}" sibTransId="{FC6D89F3-8ADC-4F9F-AB3C-DE3118BA2037}"/>
    <dgm:cxn modelId="{958F9239-14AB-4614-9817-0A5469221B35}" type="presOf" srcId="{C843AB7E-6FD5-44E8-8723-AD49D8CF6DC7}" destId="{82C802B2-423A-4382-9FA9-A1F019373939}" srcOrd="0" destOrd="2" presId="urn:microsoft.com/office/officeart/2005/8/layout/hList2#1"/>
    <dgm:cxn modelId="{6947F966-7AFC-492C-B71E-59EC5ADC2138}" srcId="{BB754DBE-7BB1-4EA2-A5D1-879A453D2822}" destId="{BB962D2D-6D98-48A8-99DA-838EEBFA11D4}" srcOrd="4" destOrd="0" parTransId="{5695C78F-3938-46E1-B8E3-3CC4822BE89B}" sibTransId="{F925A432-B1BC-4CD0-B474-A813E86C806C}"/>
    <dgm:cxn modelId="{1369C529-3ECC-45CC-B732-9380867250F5}" type="presParOf" srcId="{A3B339F9-C0B3-4D82-802C-B9FDD0FBE688}" destId="{26CFC7DB-2C64-42E6-BFC8-A2FA781F5F2A}" srcOrd="0" destOrd="0" presId="urn:microsoft.com/office/officeart/2005/8/layout/hList2#1"/>
    <dgm:cxn modelId="{D36E73F7-9C11-4E95-9109-1541D9325B5B}" type="presParOf" srcId="{26CFC7DB-2C64-42E6-BFC8-A2FA781F5F2A}" destId="{D29930C8-5BDF-407E-B676-59104AD3FD6A}" srcOrd="0" destOrd="0" presId="urn:microsoft.com/office/officeart/2005/8/layout/hList2#1"/>
    <dgm:cxn modelId="{3E87427B-020B-4AFD-9D9F-E429BF0C8647}" type="presParOf" srcId="{26CFC7DB-2C64-42E6-BFC8-A2FA781F5F2A}" destId="{2CCF06AA-B949-426F-8644-8659457D28A7}" srcOrd="1" destOrd="0" presId="urn:microsoft.com/office/officeart/2005/8/layout/hList2#1"/>
    <dgm:cxn modelId="{6C64B176-B594-4AFB-88CF-93FF24F9A720}" type="presParOf" srcId="{26CFC7DB-2C64-42E6-BFC8-A2FA781F5F2A}" destId="{748EF9C6-0C43-43F7-88BE-4F697F5285DF}" srcOrd="2" destOrd="0" presId="urn:microsoft.com/office/officeart/2005/8/layout/hList2#1"/>
    <dgm:cxn modelId="{C3E05649-B932-4B79-9BC2-EF0A34AA12F9}" type="presParOf" srcId="{A3B339F9-C0B3-4D82-802C-B9FDD0FBE688}" destId="{BFD4B672-4A33-4F19-AAEC-79A8348B8A5A}" srcOrd="1" destOrd="0" presId="urn:microsoft.com/office/officeart/2005/8/layout/hList2#1"/>
    <dgm:cxn modelId="{654CF875-46C7-445E-9B0B-93520A2B3EA5}" type="presParOf" srcId="{A3B339F9-C0B3-4D82-802C-B9FDD0FBE688}" destId="{7CAB006C-4AB3-4EC7-962B-7926A938125D}" srcOrd="2" destOrd="0" presId="urn:microsoft.com/office/officeart/2005/8/layout/hList2#1"/>
    <dgm:cxn modelId="{C197E701-ED78-41B0-869B-9DF75377DC6F}" type="presParOf" srcId="{7CAB006C-4AB3-4EC7-962B-7926A938125D}" destId="{6A70DEC4-B3BA-45AF-B8FA-1CB525BABE08}" srcOrd="0" destOrd="0" presId="urn:microsoft.com/office/officeart/2005/8/layout/hList2#1"/>
    <dgm:cxn modelId="{AF310A59-E167-4A14-84F6-E445EFA1120C}" type="presParOf" srcId="{7CAB006C-4AB3-4EC7-962B-7926A938125D}" destId="{2AE2608B-B894-4E65-88A4-8FB3B31660B2}" srcOrd="1" destOrd="0" presId="urn:microsoft.com/office/officeart/2005/8/layout/hList2#1"/>
    <dgm:cxn modelId="{66BF6F89-DAFE-446B-B00B-1C8F1D6BC706}" type="presParOf" srcId="{7CAB006C-4AB3-4EC7-962B-7926A938125D}" destId="{5B8CF325-5026-47F4-8796-6C4C8FEF96BD}" srcOrd="2" destOrd="0" presId="urn:microsoft.com/office/officeart/2005/8/layout/hList2#1"/>
    <dgm:cxn modelId="{7810343A-B95A-4EFD-ABB6-D8397D7EE513}" type="presParOf" srcId="{A3B339F9-C0B3-4D82-802C-B9FDD0FBE688}" destId="{C220C167-FAFA-4037-A477-07C0CC96E744}" srcOrd="3" destOrd="0" presId="urn:microsoft.com/office/officeart/2005/8/layout/hList2#1"/>
    <dgm:cxn modelId="{31AD0137-854A-416E-875A-8FEFB34CC322}" type="presParOf" srcId="{A3B339F9-C0B3-4D82-802C-B9FDD0FBE688}" destId="{7AE17C15-4E55-484F-9B30-C5076B92B885}" srcOrd="4" destOrd="0" presId="urn:microsoft.com/office/officeart/2005/8/layout/hList2#1"/>
    <dgm:cxn modelId="{BC7DD440-F2E5-4A09-ACD7-1D02F7BA1C9B}" type="presParOf" srcId="{7AE17C15-4E55-484F-9B30-C5076B92B885}" destId="{C458970B-CA53-4834-B1AF-7DFBA9A10173}" srcOrd="0" destOrd="0" presId="urn:microsoft.com/office/officeart/2005/8/layout/hList2#1"/>
    <dgm:cxn modelId="{633B1C97-936D-4BE0-BD3A-BC5D3160823D}" type="presParOf" srcId="{7AE17C15-4E55-484F-9B30-C5076B92B885}" destId="{82C802B2-423A-4382-9FA9-A1F019373939}" srcOrd="1" destOrd="0" presId="urn:microsoft.com/office/officeart/2005/8/layout/hList2#1"/>
    <dgm:cxn modelId="{2A3FB25E-AF7C-4396-A5B8-C42DFF74F358}" type="presParOf" srcId="{7AE17C15-4E55-484F-9B30-C5076B92B885}" destId="{4D9B4C3D-C077-4991-B33F-5158A08F50C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41EB5-0EF4-47CE-A96D-D718B0ABF09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D888C3A-82C3-43F4-A0BC-821A886BD10B}">
      <dgm:prSet phldrT="[Texte]" custT="1"/>
      <dgm:spPr/>
      <dgm:t>
        <a:bodyPr/>
        <a:lstStyle/>
        <a:p>
          <a:r>
            <a:rPr lang="fr-FR" sz="2800" b="1" dirty="0">
              <a:latin typeface="Calibri" panose="020F0502020204030204" pitchFamily="34" charset="0"/>
            </a:rPr>
            <a:t>66 </a:t>
          </a:r>
          <a:r>
            <a:rPr lang="fr-FR" sz="1500" b="1" dirty="0">
              <a:latin typeface="Calibri" panose="020F0502020204030204" pitchFamily="34" charset="0"/>
            </a:rPr>
            <a:t>hébergements touristiques</a:t>
          </a:r>
        </a:p>
      </dgm:t>
    </dgm:pt>
    <dgm:pt modelId="{922CB784-1E3A-414C-9341-250794D784D3}" type="parTrans" cxnId="{47817F1B-690B-4B83-95A6-0DB19A32287A}">
      <dgm:prSet/>
      <dgm:spPr/>
      <dgm:t>
        <a:bodyPr/>
        <a:lstStyle/>
        <a:p>
          <a:endParaRPr lang="fr-FR"/>
        </a:p>
      </dgm:t>
    </dgm:pt>
    <dgm:pt modelId="{DC80F0D5-3F3D-47E2-9213-118B2E5697B2}" type="sibTrans" cxnId="{47817F1B-690B-4B83-95A6-0DB19A32287A}">
      <dgm:prSet/>
      <dgm:spPr/>
      <dgm:t>
        <a:bodyPr/>
        <a:lstStyle/>
        <a:p>
          <a:endParaRPr lang="fr-FR"/>
        </a:p>
      </dgm:t>
    </dgm:pt>
    <dgm:pt modelId="{1B33DA61-6D10-48B9-8CD0-8C1CBAFAC5FC}">
      <dgm:prSet phldrT="[Texte]" custT="1"/>
      <dgm:spPr/>
      <dgm:t>
        <a:bodyPr/>
        <a:lstStyle/>
        <a:p>
          <a:r>
            <a:rPr lang="fr-FR" sz="2800" b="1" dirty="0">
              <a:latin typeface="Calibri" panose="020F0502020204030204" pitchFamily="34" charset="0"/>
            </a:rPr>
            <a:t>30 </a:t>
          </a:r>
          <a:r>
            <a:rPr lang="fr-FR" sz="1500" b="1" dirty="0">
              <a:latin typeface="Calibri" panose="020F0502020204030204" pitchFamily="34" charset="0"/>
            </a:rPr>
            <a:t>organisateurs de séjours</a:t>
          </a:r>
        </a:p>
      </dgm:t>
    </dgm:pt>
    <dgm:pt modelId="{241020C4-EA7C-44F3-9CB0-4E06D117BAB3}" type="parTrans" cxnId="{214B3F60-DCBB-4AAF-80A6-370977DB8C70}">
      <dgm:prSet/>
      <dgm:spPr/>
      <dgm:t>
        <a:bodyPr/>
        <a:lstStyle/>
        <a:p>
          <a:endParaRPr lang="fr-FR"/>
        </a:p>
      </dgm:t>
    </dgm:pt>
    <dgm:pt modelId="{9A35B26A-4660-4F7B-AE72-B9C15CF4FDDD}" type="sibTrans" cxnId="{214B3F60-DCBB-4AAF-80A6-370977DB8C70}">
      <dgm:prSet/>
      <dgm:spPr/>
      <dgm:t>
        <a:bodyPr/>
        <a:lstStyle/>
        <a:p>
          <a:endParaRPr lang="fr-FR"/>
        </a:p>
      </dgm:t>
    </dgm:pt>
    <dgm:pt modelId="{1A8D2372-864E-4F4D-894C-DF2A3B830C62}">
      <dgm:prSet phldrT="[Texte]" custT="1"/>
      <dgm:spPr/>
      <dgm:t>
        <a:bodyPr/>
        <a:lstStyle/>
        <a:p>
          <a:r>
            <a:rPr lang="fr-FR" sz="4400" b="1" dirty="0">
              <a:latin typeface="Calibri" panose="020F0502020204030204" pitchFamily="34" charset="0"/>
            </a:rPr>
            <a:t>96</a:t>
          </a:r>
          <a:r>
            <a:rPr lang="fr-FR" sz="5000" b="1" dirty="0">
              <a:latin typeface="Calibri" panose="020F0502020204030204" pitchFamily="34" charset="0"/>
            </a:rPr>
            <a:t> </a:t>
          </a:r>
          <a:r>
            <a:rPr lang="fr-FR" sz="2600" b="1" dirty="0">
              <a:latin typeface="Calibri" panose="020F0502020204030204" pitchFamily="34" charset="0"/>
            </a:rPr>
            <a:t>structures TSS</a:t>
          </a:r>
          <a:endParaRPr lang="fr-FR" sz="2600" dirty="0"/>
        </a:p>
      </dgm:t>
    </dgm:pt>
    <dgm:pt modelId="{B5123C00-CCB9-4691-BCA6-B6C92CF21AB8}" type="parTrans" cxnId="{D2717D19-B4E5-4433-BF8D-3A8B2A8AA2F5}">
      <dgm:prSet/>
      <dgm:spPr/>
      <dgm:t>
        <a:bodyPr/>
        <a:lstStyle/>
        <a:p>
          <a:endParaRPr lang="fr-FR"/>
        </a:p>
      </dgm:t>
    </dgm:pt>
    <dgm:pt modelId="{62AA90B5-ABF2-4721-83A3-F0E605EE0E63}" type="sibTrans" cxnId="{D2717D19-B4E5-4433-BF8D-3A8B2A8AA2F5}">
      <dgm:prSet/>
      <dgm:spPr/>
      <dgm:t>
        <a:bodyPr/>
        <a:lstStyle/>
        <a:p>
          <a:endParaRPr lang="fr-FR"/>
        </a:p>
      </dgm:t>
    </dgm:pt>
    <dgm:pt modelId="{7A9E82C2-291F-499F-B51A-038115715267}" type="pres">
      <dgm:prSet presAssocID="{89241EB5-0EF4-47CE-A96D-D718B0ABF095}" presName="Name0" presStyleCnt="0">
        <dgm:presLayoutVars>
          <dgm:dir/>
          <dgm:resizeHandles val="exact"/>
        </dgm:presLayoutVars>
      </dgm:prSet>
      <dgm:spPr/>
    </dgm:pt>
    <dgm:pt modelId="{EEABD89A-9F8B-4F48-93A6-2A225E90675B}" type="pres">
      <dgm:prSet presAssocID="{89241EB5-0EF4-47CE-A96D-D718B0ABF095}" presName="vNodes" presStyleCnt="0"/>
      <dgm:spPr/>
    </dgm:pt>
    <dgm:pt modelId="{CDF764CF-A85B-45AC-BEF6-48E032B6EBA0}" type="pres">
      <dgm:prSet presAssocID="{BD888C3A-82C3-43F4-A0BC-821A886BD10B}" presName="node" presStyleLbl="node1" presStyleIdx="0" presStyleCnt="3" custScaleX="295707" custScaleY="160198" custLinFactY="1162" custLinFactNeighborY="100000">
        <dgm:presLayoutVars>
          <dgm:bulletEnabled val="1"/>
        </dgm:presLayoutVars>
      </dgm:prSet>
      <dgm:spPr/>
    </dgm:pt>
    <dgm:pt modelId="{F3326EA0-A3F2-40EE-B5C3-30CEBB0B8D68}" type="pres">
      <dgm:prSet presAssocID="{DC80F0D5-3F3D-47E2-9213-118B2E5697B2}" presName="spacerT" presStyleCnt="0"/>
      <dgm:spPr/>
    </dgm:pt>
    <dgm:pt modelId="{4EB47B4C-C8BA-4316-B8D4-21FA15003218}" type="pres">
      <dgm:prSet presAssocID="{DC80F0D5-3F3D-47E2-9213-118B2E5697B2}" presName="sibTrans" presStyleLbl="sibTrans2D1" presStyleIdx="0" presStyleCnt="2"/>
      <dgm:spPr/>
    </dgm:pt>
    <dgm:pt modelId="{233AF5DF-67DD-4B88-9929-5EB2765FC9B9}" type="pres">
      <dgm:prSet presAssocID="{DC80F0D5-3F3D-47E2-9213-118B2E5697B2}" presName="spacerB" presStyleCnt="0"/>
      <dgm:spPr/>
    </dgm:pt>
    <dgm:pt modelId="{CD00DA28-C1CE-4628-97FD-59D3B984ADDE}" type="pres">
      <dgm:prSet presAssocID="{1B33DA61-6D10-48B9-8CD0-8C1CBAFAC5FC}" presName="node" presStyleLbl="node1" presStyleIdx="1" presStyleCnt="3" custScaleX="273151" custScaleY="170587">
        <dgm:presLayoutVars>
          <dgm:bulletEnabled val="1"/>
        </dgm:presLayoutVars>
      </dgm:prSet>
      <dgm:spPr/>
    </dgm:pt>
    <dgm:pt modelId="{139D516B-FF46-49C6-B701-C13B6B439459}" type="pres">
      <dgm:prSet presAssocID="{89241EB5-0EF4-47CE-A96D-D718B0ABF095}" presName="sibTransLast" presStyleLbl="sibTrans2D1" presStyleIdx="1" presStyleCnt="2" custScaleX="237877" custScaleY="143301" custLinFactX="-19397" custLinFactNeighborX="-100000"/>
      <dgm:spPr/>
    </dgm:pt>
    <dgm:pt modelId="{F569A4CC-983D-417E-9530-60A96DEF9536}" type="pres">
      <dgm:prSet presAssocID="{89241EB5-0EF4-47CE-A96D-D718B0ABF095}" presName="connectorText" presStyleLbl="sibTrans2D1" presStyleIdx="1" presStyleCnt="2"/>
      <dgm:spPr/>
    </dgm:pt>
    <dgm:pt modelId="{DB44AAC1-B319-4008-9705-6108C2A206B9}" type="pres">
      <dgm:prSet presAssocID="{89241EB5-0EF4-47CE-A96D-D718B0ABF095}" presName="lastNode" presStyleLbl="node1" presStyleIdx="2" presStyleCnt="3" custAng="20734019" custScaleX="177536" custScaleY="116349" custLinFactNeighborX="-63906">
        <dgm:presLayoutVars>
          <dgm:bulletEnabled val="1"/>
        </dgm:presLayoutVars>
      </dgm:prSet>
      <dgm:spPr/>
    </dgm:pt>
  </dgm:ptLst>
  <dgm:cxnLst>
    <dgm:cxn modelId="{47817F1B-690B-4B83-95A6-0DB19A32287A}" srcId="{89241EB5-0EF4-47CE-A96D-D718B0ABF095}" destId="{BD888C3A-82C3-43F4-A0BC-821A886BD10B}" srcOrd="0" destOrd="0" parTransId="{922CB784-1E3A-414C-9341-250794D784D3}" sibTransId="{DC80F0D5-3F3D-47E2-9213-118B2E5697B2}"/>
    <dgm:cxn modelId="{657B7FA0-868F-4CA6-B94A-ACC5E71214EA}" type="presOf" srcId="{9A35B26A-4660-4F7B-AE72-B9C15CF4FDDD}" destId="{F569A4CC-983D-417E-9530-60A96DEF9536}" srcOrd="1" destOrd="0" presId="urn:microsoft.com/office/officeart/2005/8/layout/equation2"/>
    <dgm:cxn modelId="{40991593-B3F7-4D66-A8A0-59933B1B0C24}" type="presOf" srcId="{1A8D2372-864E-4F4D-894C-DF2A3B830C62}" destId="{DB44AAC1-B319-4008-9705-6108C2A206B9}" srcOrd="0" destOrd="0" presId="urn:microsoft.com/office/officeart/2005/8/layout/equation2"/>
    <dgm:cxn modelId="{D2717D19-B4E5-4433-BF8D-3A8B2A8AA2F5}" srcId="{89241EB5-0EF4-47CE-A96D-D718B0ABF095}" destId="{1A8D2372-864E-4F4D-894C-DF2A3B830C62}" srcOrd="2" destOrd="0" parTransId="{B5123C00-CCB9-4691-BCA6-B6C92CF21AB8}" sibTransId="{62AA90B5-ABF2-4721-83A3-F0E605EE0E63}"/>
    <dgm:cxn modelId="{400D42BF-BAB5-479B-A864-F5ACFE6572E7}" type="presOf" srcId="{BD888C3A-82C3-43F4-A0BC-821A886BD10B}" destId="{CDF764CF-A85B-45AC-BEF6-48E032B6EBA0}" srcOrd="0" destOrd="0" presId="urn:microsoft.com/office/officeart/2005/8/layout/equation2"/>
    <dgm:cxn modelId="{D5CCEB63-948D-4960-BBC6-692C2F69B203}" type="presOf" srcId="{1B33DA61-6D10-48B9-8CD0-8C1CBAFAC5FC}" destId="{CD00DA28-C1CE-4628-97FD-59D3B984ADDE}" srcOrd="0" destOrd="0" presId="urn:microsoft.com/office/officeart/2005/8/layout/equation2"/>
    <dgm:cxn modelId="{FB60E5B9-1D76-4167-AF1A-B40BEEC4C4BA}" type="presOf" srcId="{89241EB5-0EF4-47CE-A96D-D718B0ABF095}" destId="{7A9E82C2-291F-499F-B51A-038115715267}" srcOrd="0" destOrd="0" presId="urn:microsoft.com/office/officeart/2005/8/layout/equation2"/>
    <dgm:cxn modelId="{214B3F60-DCBB-4AAF-80A6-370977DB8C70}" srcId="{89241EB5-0EF4-47CE-A96D-D718B0ABF095}" destId="{1B33DA61-6D10-48B9-8CD0-8C1CBAFAC5FC}" srcOrd="1" destOrd="0" parTransId="{241020C4-EA7C-44F3-9CB0-4E06D117BAB3}" sibTransId="{9A35B26A-4660-4F7B-AE72-B9C15CF4FDDD}"/>
    <dgm:cxn modelId="{DEA4BB6A-ABA7-434C-9A0A-17A08BD06A2B}" type="presOf" srcId="{DC80F0D5-3F3D-47E2-9213-118B2E5697B2}" destId="{4EB47B4C-C8BA-4316-B8D4-21FA15003218}" srcOrd="0" destOrd="0" presId="urn:microsoft.com/office/officeart/2005/8/layout/equation2"/>
    <dgm:cxn modelId="{5611D39A-2B4F-4C67-BAFA-30463F8270E5}" type="presOf" srcId="{9A35B26A-4660-4F7B-AE72-B9C15CF4FDDD}" destId="{139D516B-FF46-49C6-B701-C13B6B439459}" srcOrd="0" destOrd="0" presId="urn:microsoft.com/office/officeart/2005/8/layout/equation2"/>
    <dgm:cxn modelId="{DAC03EF4-7D05-4136-82B1-40EF03787AC8}" type="presParOf" srcId="{7A9E82C2-291F-499F-B51A-038115715267}" destId="{EEABD89A-9F8B-4F48-93A6-2A225E90675B}" srcOrd="0" destOrd="0" presId="urn:microsoft.com/office/officeart/2005/8/layout/equation2"/>
    <dgm:cxn modelId="{82C33636-BFD0-4024-BAD3-92E42B6BE84A}" type="presParOf" srcId="{EEABD89A-9F8B-4F48-93A6-2A225E90675B}" destId="{CDF764CF-A85B-45AC-BEF6-48E032B6EBA0}" srcOrd="0" destOrd="0" presId="urn:microsoft.com/office/officeart/2005/8/layout/equation2"/>
    <dgm:cxn modelId="{A51C3957-397B-4EF4-959D-5C9613B29B15}" type="presParOf" srcId="{EEABD89A-9F8B-4F48-93A6-2A225E90675B}" destId="{F3326EA0-A3F2-40EE-B5C3-30CEBB0B8D68}" srcOrd="1" destOrd="0" presId="urn:microsoft.com/office/officeart/2005/8/layout/equation2"/>
    <dgm:cxn modelId="{67EBA888-D4E3-449B-B411-E06EF2D67FFF}" type="presParOf" srcId="{EEABD89A-9F8B-4F48-93A6-2A225E90675B}" destId="{4EB47B4C-C8BA-4316-B8D4-21FA15003218}" srcOrd="2" destOrd="0" presId="urn:microsoft.com/office/officeart/2005/8/layout/equation2"/>
    <dgm:cxn modelId="{CDA99D61-4E1A-4C97-A1CD-3B3FE39E0587}" type="presParOf" srcId="{EEABD89A-9F8B-4F48-93A6-2A225E90675B}" destId="{233AF5DF-67DD-4B88-9929-5EB2765FC9B9}" srcOrd="3" destOrd="0" presId="urn:microsoft.com/office/officeart/2005/8/layout/equation2"/>
    <dgm:cxn modelId="{D793F0B0-D9E2-483D-BBBF-182B246635DE}" type="presParOf" srcId="{EEABD89A-9F8B-4F48-93A6-2A225E90675B}" destId="{CD00DA28-C1CE-4628-97FD-59D3B984ADDE}" srcOrd="4" destOrd="0" presId="urn:microsoft.com/office/officeart/2005/8/layout/equation2"/>
    <dgm:cxn modelId="{96584963-AD05-42A6-8F26-661E54BF4585}" type="presParOf" srcId="{7A9E82C2-291F-499F-B51A-038115715267}" destId="{139D516B-FF46-49C6-B701-C13B6B439459}" srcOrd="1" destOrd="0" presId="urn:microsoft.com/office/officeart/2005/8/layout/equation2"/>
    <dgm:cxn modelId="{DF07A60B-08BB-49A9-96AB-9D1090BACE9B}" type="presParOf" srcId="{139D516B-FF46-49C6-B701-C13B6B439459}" destId="{F569A4CC-983D-417E-9530-60A96DEF9536}" srcOrd="0" destOrd="0" presId="urn:microsoft.com/office/officeart/2005/8/layout/equation2"/>
    <dgm:cxn modelId="{E3E35FC3-A46F-4F75-ACD0-D45C7DE0AFF6}" type="presParOf" srcId="{7A9E82C2-291F-499F-B51A-038115715267}" destId="{DB44AAC1-B319-4008-9705-6108C2A206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EF9C6-0C43-43F7-88BE-4F697F5285DF}">
      <dsp:nvSpPr>
        <dsp:cNvPr id="0" name=""/>
        <dsp:cNvSpPr/>
      </dsp:nvSpPr>
      <dsp:spPr>
        <a:xfrm rot="16200000">
          <a:off x="-1579963" y="2483874"/>
          <a:ext cx="3861733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Vacances accessibles à tous </a:t>
          </a:r>
        </a:p>
      </dsp:txBody>
      <dsp:txXfrm>
        <a:off x="-1579963" y="2483874"/>
        <a:ext cx="3861733" cy="343547"/>
      </dsp:txXfrm>
    </dsp:sp>
    <dsp:sp modelId="{2CCF06AA-B949-426F-8644-8659457D28A7}">
      <dsp:nvSpPr>
        <dsp:cNvPr id="0" name=""/>
        <dsp:cNvSpPr/>
      </dsp:nvSpPr>
      <dsp:spPr>
        <a:xfrm>
          <a:off x="551263" y="812810"/>
          <a:ext cx="2076460" cy="4047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8890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118 distinctions en lien avec l’accès à tous les publics 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Tourisme et Handicap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ANCV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VACAF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Agrément PMI (Accueil des maternelles)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Agrément Education nationale (Accueil  de scolaires)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Agrément Jeunesse et Sports (Accueil de mineurs)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kern="1200" dirty="0">
              <a:latin typeface="Calibri" panose="020F0502020204030204" pitchFamily="34" charset="0"/>
            </a:rPr>
            <a:t> </a:t>
          </a: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Accueil Vélo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Vacances Adaptées Organisées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kern="1200" dirty="0">
            <a:latin typeface="Calibri" panose="020F0502020204030204" pitchFamily="34" charset="0"/>
          </a:endParaRPr>
        </a:p>
      </dsp:txBody>
      <dsp:txXfrm>
        <a:off x="551263" y="812810"/>
        <a:ext cx="2076460" cy="4047984"/>
      </dsp:txXfrm>
    </dsp:sp>
    <dsp:sp modelId="{D29930C8-5BDF-407E-B676-59104AD3FD6A}">
      <dsp:nvSpPr>
        <dsp:cNvPr id="0" name=""/>
        <dsp:cNvSpPr/>
      </dsp:nvSpPr>
      <dsp:spPr>
        <a:xfrm>
          <a:off x="40968" y="303407"/>
          <a:ext cx="963417" cy="68709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CF325-5026-47F4-8796-6C4C8FEF96BD}">
      <dsp:nvSpPr>
        <dsp:cNvPr id="0" name=""/>
        <dsp:cNvSpPr/>
      </dsp:nvSpPr>
      <dsp:spPr>
        <a:xfrm rot="16200000">
          <a:off x="1135416" y="2776285"/>
          <a:ext cx="3861733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Respect de l’environnement</a:t>
          </a:r>
        </a:p>
      </dsp:txBody>
      <dsp:txXfrm>
        <a:off x="1135416" y="2776285"/>
        <a:ext cx="3861733" cy="343547"/>
      </dsp:txXfrm>
    </dsp:sp>
    <dsp:sp modelId="{2AE2608B-B894-4E65-88A4-8FB3B31660B2}">
      <dsp:nvSpPr>
        <dsp:cNvPr id="0" name=""/>
        <dsp:cNvSpPr/>
      </dsp:nvSpPr>
      <dsp:spPr>
        <a:xfrm>
          <a:off x="3254134" y="877397"/>
          <a:ext cx="2017576" cy="3861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6 distinctions environnementales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Arial" pitchFamily="34" charset="0"/>
            </a:rPr>
            <a:t>2 Ecolabel européen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2 La Clef Verte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1 Chouette Nature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1 CED</a:t>
          </a:r>
        </a:p>
      </dsp:txBody>
      <dsp:txXfrm>
        <a:off x="3254134" y="877397"/>
        <a:ext cx="2017576" cy="3861733"/>
      </dsp:txXfrm>
    </dsp:sp>
    <dsp:sp modelId="{6A70DEC4-B3BA-45AF-B8FA-1CB525BABE08}">
      <dsp:nvSpPr>
        <dsp:cNvPr id="0" name=""/>
        <dsp:cNvSpPr/>
      </dsp:nvSpPr>
      <dsp:spPr>
        <a:xfrm>
          <a:off x="2852558" y="456010"/>
          <a:ext cx="687095" cy="68709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B4C3D-C077-4991-B33F-5158A08F50C0}">
      <dsp:nvSpPr>
        <dsp:cNvPr id="0" name=""/>
        <dsp:cNvSpPr/>
      </dsp:nvSpPr>
      <dsp:spPr>
        <a:xfrm rot="16200000">
          <a:off x="4105224" y="2287544"/>
          <a:ext cx="2776431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Qualité de services </a:t>
          </a:r>
        </a:p>
      </dsp:txBody>
      <dsp:txXfrm>
        <a:off x="4105224" y="2287544"/>
        <a:ext cx="2776431" cy="343547"/>
      </dsp:txXfrm>
    </dsp:sp>
    <dsp:sp modelId="{82C802B2-423A-4382-9FA9-A1F019373939}">
      <dsp:nvSpPr>
        <dsp:cNvPr id="0" name=""/>
        <dsp:cNvSpPr/>
      </dsp:nvSpPr>
      <dsp:spPr>
        <a:xfrm>
          <a:off x="5694604" y="877397"/>
          <a:ext cx="2084143" cy="3861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31 distinctions qualité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ISQ-OPQF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Immatriculation tourisme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Classement Atout France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Gîte de France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Logis de France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Hébergement pêche</a:t>
          </a:r>
        </a:p>
      </dsp:txBody>
      <dsp:txXfrm>
        <a:off x="5694604" y="877397"/>
        <a:ext cx="2084143" cy="3861733"/>
      </dsp:txXfrm>
    </dsp:sp>
    <dsp:sp modelId="{C458970B-CA53-4834-B1AF-7DFBA9A10173}">
      <dsp:nvSpPr>
        <dsp:cNvPr id="0" name=""/>
        <dsp:cNvSpPr/>
      </dsp:nvSpPr>
      <dsp:spPr>
        <a:xfrm>
          <a:off x="5496546" y="456010"/>
          <a:ext cx="687095" cy="68709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764CF-A85B-45AC-BEF6-48E032B6EBA0}">
      <dsp:nvSpPr>
        <dsp:cNvPr id="0" name=""/>
        <dsp:cNvSpPr/>
      </dsp:nvSpPr>
      <dsp:spPr>
        <a:xfrm>
          <a:off x="1015" y="344781"/>
          <a:ext cx="1808002" cy="979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alibri" panose="020F0502020204030204" pitchFamily="34" charset="0"/>
            </a:rPr>
            <a:t>66 </a:t>
          </a:r>
          <a:r>
            <a:rPr lang="fr-FR" sz="1500" b="1" kern="1200" dirty="0">
              <a:latin typeface="Calibri" panose="020F0502020204030204" pitchFamily="34" charset="0"/>
            </a:rPr>
            <a:t>hébergements touristiques</a:t>
          </a:r>
        </a:p>
      </dsp:txBody>
      <dsp:txXfrm>
        <a:off x="265791" y="488222"/>
        <a:ext cx="1278450" cy="692595"/>
      </dsp:txXfrm>
    </dsp:sp>
    <dsp:sp modelId="{4EB47B4C-C8BA-4316-B8D4-21FA15003218}">
      <dsp:nvSpPr>
        <dsp:cNvPr id="0" name=""/>
        <dsp:cNvSpPr/>
      </dsp:nvSpPr>
      <dsp:spPr>
        <a:xfrm>
          <a:off x="727705" y="1317154"/>
          <a:ext cx="354621" cy="3546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74710" y="1452761"/>
        <a:ext cx="260611" cy="83407"/>
      </dsp:txXfrm>
    </dsp:sp>
    <dsp:sp modelId="{CD00DA28-C1CE-4628-97FD-59D3B984ADDE}">
      <dsp:nvSpPr>
        <dsp:cNvPr id="0" name=""/>
        <dsp:cNvSpPr/>
      </dsp:nvSpPr>
      <dsp:spPr>
        <a:xfrm>
          <a:off x="69970" y="1721423"/>
          <a:ext cx="1670091" cy="1042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alibri" panose="020F0502020204030204" pitchFamily="34" charset="0"/>
            </a:rPr>
            <a:t>30 </a:t>
          </a:r>
          <a:r>
            <a:rPr lang="fr-FR" sz="1500" b="1" kern="1200" dirty="0">
              <a:latin typeface="Calibri" panose="020F0502020204030204" pitchFamily="34" charset="0"/>
            </a:rPr>
            <a:t>organisateurs de séjours</a:t>
          </a:r>
        </a:p>
      </dsp:txBody>
      <dsp:txXfrm>
        <a:off x="314549" y="1874166"/>
        <a:ext cx="1180933" cy="737511"/>
      </dsp:txXfrm>
    </dsp:sp>
    <dsp:sp modelId="{139D516B-FF46-49C6-B701-C13B6B439459}">
      <dsp:nvSpPr>
        <dsp:cNvPr id="0" name=""/>
        <dsp:cNvSpPr/>
      </dsp:nvSpPr>
      <dsp:spPr>
        <a:xfrm rot="21556797">
          <a:off x="1608108" y="1378535"/>
          <a:ext cx="338531" cy="325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1608112" y="1444336"/>
        <a:ext cx="240751" cy="195559"/>
      </dsp:txXfrm>
    </dsp:sp>
    <dsp:sp modelId="{DB44AAC1-B319-4008-9705-6108C2A206B9}">
      <dsp:nvSpPr>
        <dsp:cNvPr id="0" name=""/>
        <dsp:cNvSpPr/>
      </dsp:nvSpPr>
      <dsp:spPr>
        <a:xfrm rot="20734019">
          <a:off x="2077312" y="814848"/>
          <a:ext cx="2170969" cy="142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>
              <a:latin typeface="Calibri" panose="020F0502020204030204" pitchFamily="34" charset="0"/>
            </a:rPr>
            <a:t>96</a:t>
          </a:r>
          <a:r>
            <a:rPr lang="fr-FR" sz="5000" b="1" kern="1200" dirty="0">
              <a:latin typeface="Calibri" panose="020F0502020204030204" pitchFamily="34" charset="0"/>
            </a:rPr>
            <a:t> </a:t>
          </a:r>
          <a:r>
            <a:rPr lang="fr-FR" sz="2600" b="1" kern="1200" dirty="0">
              <a:latin typeface="Calibri" panose="020F0502020204030204" pitchFamily="34" charset="0"/>
            </a:rPr>
            <a:t>structures TSS</a:t>
          </a:r>
          <a:endParaRPr lang="fr-FR" sz="2600" kern="1200" dirty="0"/>
        </a:p>
      </dsp:txBody>
      <dsp:txXfrm>
        <a:off x="2395243" y="1023205"/>
        <a:ext cx="1535107" cy="100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76348269-EF7F-41BA-9701-4B6E1D780D29}" type="datetimeFigureOut">
              <a:rPr lang="fr-FR" smtClean="0"/>
              <a:pPr/>
              <a:t>22/12/2016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D38C8827-FDD0-4D79-A988-C71F2E65B5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9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FAF041B-A772-434F-9887-4D2788FB350E}" type="datetimeFigureOut">
              <a:rPr lang="fr-FR"/>
              <a:pPr>
                <a:defRPr/>
              </a:pPr>
              <a:t>22/12/2016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23" y="4716160"/>
            <a:ext cx="5440019" cy="4468185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BA1464AC-1E36-47C2-8E7E-BF8AB2D32E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13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35310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5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4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103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77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8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42203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3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9B4F-9A9E-4F69-BDA3-40705C776C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2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8DD9-EEE6-44EF-94CA-DB8784FDD3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71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6F19-F8F8-43A3-8A6E-FF9A87BF37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3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2F4D-4846-4775-A894-150813B8B4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8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D415-B19B-4E65-89C7-42A24350B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24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6DEE2-D46C-487E-8875-76B18881A0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877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6C88-6CA2-461A-B267-9CD147EF2B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10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4259-A7AD-4DFE-96B4-A74EDAB2CD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17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7AF4-3840-4BE3-9C66-12B3BA8DDB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18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1956-D9DA-4058-A90D-6BD482004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932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A020A-6956-4225-B107-4F354B648B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0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A89BAA8-61A6-44EC-89CA-0821F08D43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tif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7.tif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8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hyperlink" Target="http://www.unat-centre.asso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image" Target="../media/image7.tiff"/><Relationship Id="rId9" Type="http://schemas.openxmlformats.org/officeDocument/2006/relationships/image" Target="../media/image18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5496" y="4219059"/>
            <a:ext cx="9144000" cy="15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006496"/>
                </a:solidFill>
                <a:latin typeface="Arial" charset="0"/>
              </a:rPr>
              <a:t>Chiffres-clés 2016</a:t>
            </a: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006496"/>
                </a:solidFill>
                <a:latin typeface="Arial" charset="0"/>
              </a:rPr>
              <a:t>du Tourisme Social et Solidaire</a:t>
            </a: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altLang="fr-FR" sz="2800" b="1" dirty="0">
                <a:solidFill>
                  <a:srgbClr val="95C11F"/>
                </a:solidFill>
                <a:latin typeface="Arial" charset="0"/>
              </a:rPr>
              <a:t>en région Centre - Val de Loire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72009" y="6572091"/>
            <a:ext cx="9144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5C11F"/>
                </a:solidFill>
                <a:latin typeface="Arial" charset="0"/>
              </a:rPr>
              <a:t>Union Nationale des Association de Tourisme et de plein air en région Centre – Val de Loire – www.unat-centre.asso.fr</a:t>
            </a: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1" y="6629400"/>
            <a:ext cx="1187624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8100392" y="6629400"/>
            <a:ext cx="1043608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513" y="189340"/>
            <a:ext cx="4621212" cy="19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6" y="2241828"/>
            <a:ext cx="2925512" cy="1817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32" y="2236091"/>
            <a:ext cx="2431268" cy="18234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/>
          <a:stretch/>
        </p:blipFill>
        <p:spPr>
          <a:xfrm>
            <a:off x="2915816" y="2241828"/>
            <a:ext cx="1952637" cy="181771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2150"/>
          <a:stretch/>
        </p:blipFill>
        <p:spPr>
          <a:xfrm>
            <a:off x="4860032" y="2247240"/>
            <a:ext cx="1861457" cy="1812302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6814">
            <a:off x="328614" y="3927384"/>
            <a:ext cx="1485847" cy="9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1" y="5752815"/>
            <a:ext cx="6408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006496"/>
                </a:solidFill>
                <a:latin typeface="Arial" charset="0"/>
              </a:rPr>
              <a:t>- Version synthétique n°2 du 22/12/2016 -</a:t>
            </a:r>
            <a:endParaRPr lang="fr-FR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9011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L’activité d’organisation / diffusion de séjours, c’est …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03575" y="6477000"/>
            <a:ext cx="5254625" cy="47625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45329"/>
            <a:ext cx="1172642" cy="461665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56 661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95936" y="2955141"/>
            <a:ext cx="1311696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1 888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95936" y="4665169"/>
            <a:ext cx="1286437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25 M€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23528" y="3131123"/>
            <a:ext cx="646109" cy="461962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3528" y="4033478"/>
            <a:ext cx="1330655" cy="461665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215 400</a:t>
            </a:r>
          </a:p>
        </p:txBody>
      </p:sp>
      <p:sp>
        <p:nvSpPr>
          <p:cNvPr id="4122" name="ZoneTexte 6"/>
          <p:cNvSpPr txBox="1">
            <a:spLocks noChangeArrowheads="1"/>
          </p:cNvSpPr>
          <p:nvPr/>
        </p:nvSpPr>
        <p:spPr bwMode="auto">
          <a:xfrm>
            <a:off x="1592106" y="4969911"/>
            <a:ext cx="13957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  <a:ea typeface="ＭＳ Ｐゴシック" pitchFamily="34" charset="-128"/>
              </a:rPr>
              <a:t>clients / touristes</a:t>
            </a:r>
            <a:endParaRPr lang="fr-FR" altLang="fr-FR" sz="2400" dirty="0">
              <a:ea typeface="ＭＳ Ｐゴシック" pitchFamily="34" charset="-128"/>
            </a:endParaRPr>
          </a:p>
        </p:txBody>
      </p:sp>
      <p:sp>
        <p:nvSpPr>
          <p:cNvPr id="4124" name="ZoneTexte 36"/>
          <p:cNvSpPr txBox="1">
            <a:spLocks noChangeArrowheads="1"/>
          </p:cNvSpPr>
          <p:nvPr/>
        </p:nvSpPr>
        <p:spPr bwMode="auto">
          <a:xfrm>
            <a:off x="5291129" y="3692800"/>
            <a:ext cx="1550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ETP tourisme</a:t>
            </a:r>
          </a:p>
        </p:txBody>
      </p:sp>
      <p:sp>
        <p:nvSpPr>
          <p:cNvPr id="4125" name="ZoneTexte 37"/>
          <p:cNvSpPr txBox="1">
            <a:spLocks noChangeArrowheads="1"/>
          </p:cNvSpPr>
          <p:nvPr/>
        </p:nvSpPr>
        <p:spPr bwMode="auto">
          <a:xfrm>
            <a:off x="5292080" y="4521314"/>
            <a:ext cx="2440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chiffre d’</a:t>
            </a:r>
            <a:r>
              <a:rPr lang="fr-FR" altLang="ja-JP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affaires tourisme</a:t>
            </a:r>
            <a:endParaRPr lang="fr-FR" altLang="fr-FR" sz="2000" b="1" dirty="0">
              <a:solidFill>
                <a:srgbClr val="95C11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26" name="Rectangle 7"/>
          <p:cNvSpPr>
            <a:spLocks noChangeArrowheads="1"/>
          </p:cNvSpPr>
          <p:nvPr/>
        </p:nvSpPr>
        <p:spPr bwMode="auto">
          <a:xfrm>
            <a:off x="1016700" y="3193035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structures</a:t>
            </a:r>
            <a:endParaRPr lang="fr-FR" altLang="fr-FR" sz="2000" dirty="0"/>
          </a:p>
        </p:txBody>
      </p:sp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1691680" y="4025838"/>
            <a:ext cx="1863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nuitées /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journées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6496"/>
              </a:solidFill>
              <a:latin typeface="Arial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93640" y="3795005"/>
            <a:ext cx="788733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451</a:t>
            </a:r>
          </a:p>
        </p:txBody>
      </p:sp>
      <p:sp>
        <p:nvSpPr>
          <p:cNvPr id="4134" name="ZoneTexte 36"/>
          <p:cNvSpPr txBox="1">
            <a:spLocks noChangeArrowheads="1"/>
          </p:cNvSpPr>
          <p:nvPr/>
        </p:nvSpPr>
        <p:spPr bwMode="auto">
          <a:xfrm>
            <a:off x="5307632" y="2852936"/>
            <a:ext cx="1424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emplois tourisme </a:t>
            </a:r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416" y="38075"/>
            <a:ext cx="755650" cy="3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20" y="1249362"/>
            <a:ext cx="1278328" cy="164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" y="1637877"/>
            <a:ext cx="1885426" cy="717882"/>
          </a:xfrm>
          <a:prstGeom prst="rect">
            <a:avLst/>
          </a:prstGeom>
        </p:spPr>
      </p:pic>
      <p:sp>
        <p:nvSpPr>
          <p:cNvPr id="25" name="Flèche : chevron 38"/>
          <p:cNvSpPr/>
          <p:nvPr/>
        </p:nvSpPr>
        <p:spPr>
          <a:xfrm>
            <a:off x="6707317" y="3079728"/>
            <a:ext cx="312955" cy="204564"/>
          </a:xfrm>
          <a:prstGeom prst="chevron">
            <a:avLst/>
          </a:prstGeom>
          <a:solidFill>
            <a:srgbClr val="86AC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178175" y="124936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145312" y="2967335"/>
            <a:ext cx="1224136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1 455</a:t>
            </a:r>
          </a:p>
        </p:txBody>
      </p:sp>
      <p:sp>
        <p:nvSpPr>
          <p:cNvPr id="36" name="ZoneTexte 36"/>
          <p:cNvSpPr txBox="1">
            <a:spLocks noChangeArrowheads="1"/>
          </p:cNvSpPr>
          <p:nvPr/>
        </p:nvSpPr>
        <p:spPr bwMode="auto">
          <a:xfrm>
            <a:off x="8395953" y="3028890"/>
            <a:ext cx="928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CEE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788024" y="5415607"/>
            <a:ext cx="495672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2 </a:t>
            </a:r>
          </a:p>
        </p:txBody>
      </p:sp>
      <p:sp>
        <p:nvSpPr>
          <p:cNvPr id="41" name="ZoneTexte 37"/>
          <p:cNvSpPr txBox="1">
            <a:spLocks noChangeArrowheads="1"/>
          </p:cNvSpPr>
          <p:nvPr/>
        </p:nvSpPr>
        <p:spPr bwMode="auto">
          <a:xfrm>
            <a:off x="5292080" y="5446384"/>
            <a:ext cx="303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structures fiscalisées</a:t>
            </a:r>
          </a:p>
        </p:txBody>
      </p:sp>
      <p:pic>
        <p:nvPicPr>
          <p:cNvPr id="42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218" y="1637877"/>
            <a:ext cx="990449" cy="994008"/>
          </a:xfrm>
          <a:prstGeom prst="rect">
            <a:avLst/>
          </a:prstGeom>
          <a:noFill/>
        </p:spPr>
      </p:pic>
      <p:pic>
        <p:nvPicPr>
          <p:cNvPr id="4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87" y="1488984"/>
            <a:ext cx="1090930" cy="1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0444" y="1490265"/>
            <a:ext cx="1259706" cy="8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26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19523"/>
            <a:ext cx="7362004" cy="372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0768" y="329381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Clientèle des organismes de séjours / loisirs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27784" y="6040197"/>
            <a:ext cx="48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 touristes par type d’organisateur</a:t>
            </a:r>
          </a:p>
        </p:txBody>
      </p:sp>
      <p:sp>
        <p:nvSpPr>
          <p:cNvPr id="3" name="Dodécagone 2"/>
          <p:cNvSpPr/>
          <p:nvPr/>
        </p:nvSpPr>
        <p:spPr>
          <a:xfrm>
            <a:off x="1619672" y="1478179"/>
            <a:ext cx="1008112" cy="1060783"/>
          </a:xfrm>
          <a:prstGeom prst="dodec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alibri" panose="020F0502020204030204" pitchFamily="34" charset="0"/>
              </a:rPr>
              <a:t>8%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27783" y="1735688"/>
            <a:ext cx="3203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proviennent de la région </a:t>
            </a:r>
            <a:r>
              <a:rPr lang="fr-FR" sz="1400" dirty="0">
                <a:solidFill>
                  <a:schemeClr val="accent2"/>
                </a:solidFill>
                <a:latin typeface="Calibri" panose="020F0502020204030204" pitchFamily="34" charset="0"/>
              </a:rPr>
              <a:t>(organisateurs de séjours/voyages – hors organismes de loisirs)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89" y="1254538"/>
            <a:ext cx="1808927" cy="162318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388" y="2265912"/>
            <a:ext cx="346383" cy="51501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492351"/>
            <a:ext cx="644990" cy="424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0768" y="329381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Destinations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933450" y="1554379"/>
            <a:ext cx="1440234" cy="4250885"/>
            <a:chOff x="369427" y="2130443"/>
            <a:chExt cx="1440234" cy="4250885"/>
          </a:xfrm>
        </p:grpSpPr>
        <p:sp>
          <p:nvSpPr>
            <p:cNvPr id="16" name="ZoneTexte 15"/>
            <p:cNvSpPr txBox="1"/>
            <p:nvPr/>
          </p:nvSpPr>
          <p:spPr>
            <a:xfrm>
              <a:off x="369427" y="2130443"/>
              <a:ext cx="1440234" cy="3816429"/>
            </a:xfrm>
            <a:prstGeom prst="rect">
              <a:avLst/>
            </a:prstGeom>
            <a:solidFill>
              <a:srgbClr val="006496"/>
            </a:solidFill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pPr algn="ctr"/>
              <a:r>
                <a:rPr lang="fr-FR" sz="2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France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85%</a:t>
              </a: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69427" y="5704220"/>
              <a:ext cx="1440234" cy="677108"/>
            </a:xfrm>
            <a:prstGeom prst="rect">
              <a:avLst/>
            </a:prstGeom>
            <a:solidFill>
              <a:srgbClr val="72A2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Etranger</a:t>
              </a:r>
            </a:p>
            <a:p>
              <a:pPr algn="ctr"/>
              <a:r>
                <a:rPr lang="fr-FR" sz="1800" dirty="0">
                  <a:solidFill>
                    <a:srgbClr val="002060"/>
                  </a:solidFill>
                  <a:latin typeface="Calibri" panose="020F0502020204030204" pitchFamily="34" charset="0"/>
                </a:rPr>
                <a:t>15%</a:t>
              </a:r>
            </a:p>
          </p:txBody>
        </p:sp>
      </p:grp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36A4C09-0517-4FE0-A912-72728380F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51539"/>
              </p:ext>
            </p:extLst>
          </p:nvPr>
        </p:nvGraphicFramePr>
        <p:xfrm>
          <a:off x="2699792" y="1487153"/>
          <a:ext cx="6192688" cy="468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466710"/>
            <a:ext cx="657279" cy="4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4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2127250" y="6381328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23528" y="35980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Données par type d’organisateur de séjour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5008" y="522920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diversité d’hébergements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d’offre de séjours, pensée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s’adapter à tous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07704" y="1506264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1979712" y="1549039"/>
            <a:ext cx="1368152" cy="12411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39" name="Rectangle à coins arrondis 38"/>
          <p:cNvSpPr/>
          <p:nvPr/>
        </p:nvSpPr>
        <p:spPr>
          <a:xfrm>
            <a:off x="1979712" y="3078251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50%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979712" y="3912279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35%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1979712" y="4704367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25 %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35696" y="1710099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Colos/Classes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707904" y="1494075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508104" y="1506264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815916" y="1568651"/>
            <a:ext cx="1368152" cy="1241180"/>
            <a:chOff x="1025" y="1352599"/>
            <a:chExt cx="1358800" cy="1358800"/>
          </a:xfrm>
          <a:solidFill>
            <a:schemeClr val="accent1">
              <a:lumMod val="75000"/>
            </a:schemeClr>
          </a:solidFill>
        </p:grpSpPr>
        <p:sp>
          <p:nvSpPr>
            <p:cNvPr id="2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>
                <a:latin typeface="Calibri" panose="020F050202020403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9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sz="1800" dirty="0">
                  <a:latin typeface="Calibri" panose="020F0502020204030204" pitchFamily="34" charset="0"/>
                </a:rPr>
                <a:t>Voyages</a:t>
              </a:r>
            </a:p>
          </p:txBody>
        </p:sp>
      </p:grpSp>
      <p:sp>
        <p:nvSpPr>
          <p:cNvPr id="28" name="Ellipse 27"/>
          <p:cNvSpPr/>
          <p:nvPr/>
        </p:nvSpPr>
        <p:spPr>
          <a:xfrm>
            <a:off x="5600353" y="1594030"/>
            <a:ext cx="1368152" cy="12411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000" b="1" dirty="0">
                <a:latin typeface="Calibri" panose="020F0502020204030204" pitchFamily="34" charset="0"/>
              </a:rPr>
              <a:t>6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</a:rPr>
              <a:t>VAO</a:t>
            </a:r>
          </a:p>
        </p:txBody>
      </p:sp>
      <p:sp>
        <p:nvSpPr>
          <p:cNvPr id="51" name="Rectangle à coins arrondis 38"/>
          <p:cNvSpPr/>
          <p:nvPr/>
        </p:nvSpPr>
        <p:spPr>
          <a:xfrm>
            <a:off x="3783434" y="3078251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8%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52" name="Rectangle à coins arrondis 38"/>
          <p:cNvSpPr/>
          <p:nvPr/>
        </p:nvSpPr>
        <p:spPr>
          <a:xfrm>
            <a:off x="5580112" y="3078251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42%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54" name="Rectangle à coins arrondis 39"/>
          <p:cNvSpPr/>
          <p:nvPr/>
        </p:nvSpPr>
        <p:spPr>
          <a:xfrm>
            <a:off x="3779912" y="3912279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30%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5" name="Rectangle à coins arrondis 39"/>
          <p:cNvSpPr/>
          <p:nvPr/>
        </p:nvSpPr>
        <p:spPr>
          <a:xfrm>
            <a:off x="5576590" y="3912279"/>
            <a:ext cx="1440160" cy="606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35%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7" name="Rectangle à coins arrondis 40"/>
          <p:cNvSpPr/>
          <p:nvPr/>
        </p:nvSpPr>
        <p:spPr>
          <a:xfrm>
            <a:off x="5570912" y="4704367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70 %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60" name="Rectangle à coins arrondis 40"/>
          <p:cNvSpPr/>
          <p:nvPr/>
        </p:nvSpPr>
        <p:spPr>
          <a:xfrm>
            <a:off x="3743908" y="4704367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65675" y="5772729"/>
            <a:ext cx="621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VAO : Vacances Adaptées Organisées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CAT : Chiffre d’affaires tourisme		ETP : Equivalent Temps Plein</a:t>
            </a:r>
          </a:p>
        </p:txBody>
      </p:sp>
    </p:spTree>
    <p:extLst>
      <p:ext uri="{BB962C8B-B14F-4D97-AF65-F5344CB8AC3E}">
        <p14:creationId xmlns:p14="http://schemas.microsoft.com/office/powerpoint/2010/main" val="424512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04800" y="15600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En résumé, les structures de la filière Tourisme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social et solidaire …</a:t>
            </a:r>
            <a:endParaRPr lang="fr-FR" sz="2400" b="1" dirty="0">
              <a:solidFill>
                <a:srgbClr val="006496"/>
              </a:solidFill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3212976"/>
            <a:ext cx="80449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6088" indent="-446088" algn="just" eaLnBrk="1" hangingPunct="1">
              <a:spcBef>
                <a:spcPts val="0"/>
              </a:spcBef>
              <a:spcAft>
                <a:spcPts val="600"/>
              </a:spcAft>
              <a:buClr>
                <a:srgbClr val="95C11F"/>
              </a:buClr>
              <a:buBlip>
                <a:blip r:embed="rId5"/>
              </a:buBlip>
              <a:defRPr/>
            </a:pPr>
            <a:r>
              <a:rPr lang="fr-FR" altLang="fr-FR" sz="2400" b="1" dirty="0">
                <a:solidFill>
                  <a:srgbClr val="006496"/>
                </a:solidFill>
                <a:latin typeface="Calibri" pitchFamily="34" charset="0"/>
              </a:rPr>
              <a:t>proposent des solutions vacances pour tous les publics : </a:t>
            </a:r>
            <a:r>
              <a:rPr lang="fr-FR" altLang="fr-FR" sz="2400" b="1" i="1" dirty="0">
                <a:solidFill>
                  <a:srgbClr val="006496"/>
                </a:solidFill>
                <a:latin typeface="Calibri" pitchFamily="34" charset="0"/>
              </a:rPr>
              <a:t>familles, jeunes, scolaires, seniors, personnes en situation de handicap, groupes associatifs, …</a:t>
            </a:r>
          </a:p>
          <a:p>
            <a:pPr marL="446088" indent="-446088" algn="just" eaLnBrk="1" hangingPunct="1">
              <a:spcBef>
                <a:spcPts val="0"/>
              </a:spcBef>
              <a:spcAft>
                <a:spcPts val="600"/>
              </a:spcAft>
              <a:buClr>
                <a:srgbClr val="95C11F"/>
              </a:buClr>
              <a:buBlip>
                <a:blip r:embed="rId5"/>
              </a:buBlip>
              <a:defRPr/>
            </a:pPr>
            <a:r>
              <a:rPr lang="fr-FR" altLang="fr-FR" sz="2400" b="1" dirty="0">
                <a:solidFill>
                  <a:srgbClr val="006496"/>
                </a:solidFill>
                <a:latin typeface="Calibri" pitchFamily="34" charset="0"/>
              </a:rPr>
              <a:t>sont des acteurs économiques à fortes valeurs sociales,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altLang="fr-FR" sz="2800" b="1" dirty="0">
                <a:solidFill>
                  <a:srgbClr val="006496"/>
                </a:solidFill>
                <a:latin typeface="Calibri" pitchFamily="34" charset="0"/>
              </a:rPr>
              <a:t>au service des hommes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altLang="fr-FR" sz="2800" b="1" dirty="0">
                <a:solidFill>
                  <a:srgbClr val="006496"/>
                </a:solidFill>
                <a:latin typeface="Calibri" pitchFamily="34" charset="0"/>
              </a:rPr>
              <a:t>et des territoires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933921" y="4725144"/>
            <a:ext cx="2030567" cy="2016224"/>
            <a:chOff x="5012357" y="5012430"/>
            <a:chExt cx="2030567" cy="2016224"/>
          </a:xfrm>
        </p:grpSpPr>
        <p:pic>
          <p:nvPicPr>
            <p:cNvPr id="12" name="Image 11" descr="C:\Users\Polster\AppData\Local\Temp\post-it-chit-1531100_640.pn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357" y="5012430"/>
              <a:ext cx="2030567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 rot="754584">
              <a:off x="5533313" y="5302452"/>
              <a:ext cx="1302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defRPr/>
              </a:pPr>
              <a:r>
                <a:rPr lang="fr-FR" sz="1400" b="1" dirty="0">
                  <a:solidFill>
                    <a:srgbClr val="006496"/>
                  </a:solidFill>
                  <a:latin typeface="Calibri" pitchFamily="34" charset="0"/>
                </a:rPr>
                <a:t>Notre identité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Responsables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Engagés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Fédérateurs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Experts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Innovants 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2620613" cy="19654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5"/>
          <a:stretch/>
        </p:blipFill>
        <p:spPr>
          <a:xfrm>
            <a:off x="4350696" y="1124745"/>
            <a:ext cx="2412367" cy="19654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3678"/>
          <a:stretch/>
        </p:blipFill>
        <p:spPr>
          <a:xfrm>
            <a:off x="6726960" y="1124745"/>
            <a:ext cx="2453552" cy="19654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5819"/>
          <a:stretch/>
        </p:blipFill>
        <p:spPr>
          <a:xfrm>
            <a:off x="2276529" y="1124744"/>
            <a:ext cx="2102048" cy="19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 flipV="1">
            <a:off x="0" y="0"/>
            <a:ext cx="9144000" cy="4572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0" y="6562725"/>
            <a:ext cx="9144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5C11F"/>
                </a:solidFill>
                <a:latin typeface="Arial" charset="0"/>
              </a:rPr>
              <a:t>Union Nationale des Associations de Tourisme et de plein air en région Centre – Val de Loire – www.unat-centre.asso.fr</a:t>
            </a:r>
          </a:p>
        </p:txBody>
      </p:sp>
      <p:sp>
        <p:nvSpPr>
          <p:cNvPr id="7173" name="Line 24"/>
          <p:cNvSpPr>
            <a:spLocks noChangeShapeType="1"/>
          </p:cNvSpPr>
          <p:nvPr/>
        </p:nvSpPr>
        <p:spPr bwMode="auto">
          <a:xfrm flipV="1">
            <a:off x="0" y="6627813"/>
            <a:ext cx="1043608" cy="1587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4" name="Line 25"/>
          <p:cNvSpPr>
            <a:spLocks noChangeShapeType="1"/>
          </p:cNvSpPr>
          <p:nvPr/>
        </p:nvSpPr>
        <p:spPr bwMode="auto">
          <a:xfrm>
            <a:off x="8244407" y="6627813"/>
            <a:ext cx="936105" cy="1587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17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9845" y="4803775"/>
            <a:ext cx="3607284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26"/>
          <p:cNvSpPr txBox="1">
            <a:spLocks noChangeArrowheads="1"/>
          </p:cNvSpPr>
          <p:nvPr/>
        </p:nvSpPr>
        <p:spPr bwMode="auto">
          <a:xfrm>
            <a:off x="107504" y="290513"/>
            <a:ext cx="893330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charset="0"/>
              </a:rPr>
              <a:t>Contact Observation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charset="0"/>
              </a:rPr>
              <a:t>pour la région Centre-Val de Loire</a:t>
            </a:r>
          </a:p>
        </p:txBody>
      </p: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539750" y="2060575"/>
            <a:ext cx="8154988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</a:rPr>
              <a:t>Charlotte BOULAND, Déléguée régionale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endParaRPr lang="fr-FR" altLang="fr-FR" sz="1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  <a:latin typeface="Arial" charset="0"/>
                <a:hlinkClick r:id="rId4"/>
              </a:rPr>
              <a:t>www.unat-centre.asso.fr</a:t>
            </a:r>
            <a:endParaRPr lang="fr-FR" altLang="fr-FR" sz="3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  <a:latin typeface="Arial" charset="0"/>
              </a:rPr>
              <a:t>02 54 78 84 92</a:t>
            </a:r>
            <a:endParaRPr lang="fr-FR" altLang="fr-FR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9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941168"/>
            <a:ext cx="19113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903513" y="404664"/>
            <a:ext cx="276999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Crédits photos :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Pixabay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J. Damase; M. Perreau;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P.Forget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M.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Jeschke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F.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Delong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E.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Mangeat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et  C.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Lazi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CRT Centre – Val de Loire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30303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Méthodologie 2016</a:t>
            </a:r>
            <a:endParaRPr lang="fr-FR" altLang="fr-FR" sz="1800" b="1" i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69" y="3433193"/>
            <a:ext cx="656134" cy="6641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9063" y="3686767"/>
            <a:ext cx="799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Questionnaire en ligne rempli par les acteurs de la filière en région entre janvier et juin.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9063" y="4133398"/>
            <a:ext cx="790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 système d’extrapolation a été mis en place (sauf pour les données liées à la fiscalité, aux investissements et aux labels) à partir :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d'un ratio établi sur le nombre de lits "répondants" (réponses fiables) aux différentes questions, pour les hébergeurs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de la moyenne des structures ayant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répondu aux différentes questions,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pour les organisateurs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62" y="1504755"/>
            <a:ext cx="3802938" cy="190036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34849" y="5859448"/>
            <a:ext cx="273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6496"/>
                </a:solidFill>
                <a:latin typeface="Calibri" pitchFamily="34" charset="0"/>
                <a:sym typeface="Wingdings"/>
              </a:rPr>
              <a:t> 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64% pour les hébergeurs</a:t>
            </a:r>
          </a:p>
          <a:p>
            <a:r>
              <a:rPr lang="fr-FR" sz="1600" b="1" dirty="0">
                <a:solidFill>
                  <a:srgbClr val="006496"/>
                </a:solidFill>
                <a:latin typeface="Calibri" pitchFamily="34" charset="0"/>
                <a:sym typeface="Wingdings"/>
              </a:rPr>
              <a:t> 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55% pour les organisateurs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1" y="1556792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Une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démarche commune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à l’Unat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grâce à un outil mutualisé en ligne :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1800" b="1" dirty="0">
                <a:solidFill>
                  <a:srgbClr val="006496"/>
                </a:solidFill>
                <a:latin typeface="Calibri" pitchFamily="34" charset="0"/>
              </a:rPr>
              <a:t>www.unatobservations.fr</a:t>
            </a:r>
          </a:p>
          <a:p>
            <a:endParaRPr lang="fr-FR" sz="1600" b="1" dirty="0">
              <a:solidFill>
                <a:srgbClr val="006496"/>
              </a:solidFill>
              <a:latin typeface="Calibri" pitchFamily="34" charset="0"/>
            </a:endParaRP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partenariat interrégional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avec les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UNAT Bretagne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et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Pays de la Loire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" name="Légende à une bordure 1 16"/>
          <p:cNvSpPr/>
          <p:nvPr/>
        </p:nvSpPr>
        <p:spPr>
          <a:xfrm>
            <a:off x="5004048" y="5139256"/>
            <a:ext cx="3168352" cy="594000"/>
          </a:xfrm>
          <a:prstGeom prst="accentCallout1">
            <a:avLst>
              <a:gd name="adj1" fmla="val 18750"/>
              <a:gd name="adj2" fmla="val -8333"/>
              <a:gd name="adj3" fmla="val 42979"/>
              <a:gd name="adj4" fmla="val -8398"/>
            </a:avLst>
          </a:prstGeom>
          <a:solidFill>
            <a:srgbClr val="006496"/>
          </a:solidFill>
          <a:ln>
            <a:solidFill>
              <a:srgbClr val="006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60% de taux de retour</a:t>
            </a:r>
          </a:p>
        </p:txBody>
      </p:sp>
    </p:spTree>
    <p:extLst>
      <p:ext uri="{BB962C8B-B14F-4D97-AF65-F5344CB8AC3E}">
        <p14:creationId xmlns:p14="http://schemas.microsoft.com/office/powerpoint/2010/main" val="17173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30303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 saviez-vous ?</a:t>
            </a:r>
            <a:endParaRPr lang="fr-FR" altLang="fr-FR" sz="1800" b="1" i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6512" y="6133011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975741224"/>
              </p:ext>
            </p:extLst>
          </p:nvPr>
        </p:nvGraphicFramePr>
        <p:xfrm>
          <a:off x="609600" y="1430388"/>
          <a:ext cx="7778750" cy="49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907704" y="1173004"/>
            <a:ext cx="5688632" cy="527804"/>
          </a:xfrm>
          <a:prstGeom prst="round2DiagRect">
            <a:avLst/>
          </a:prstGeom>
          <a:ln>
            <a:solidFill>
              <a:srgbClr val="0064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r"/>
            <a:endParaRPr lang="fr-FR" sz="5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2" algn="r"/>
            <a:endParaRPr lang="fr-FR" sz="200" dirty="0">
              <a:solidFill>
                <a:srgbClr val="006496"/>
              </a:solidFill>
              <a:latin typeface="Arial" pitchFamily="34" charset="0"/>
              <a:cs typeface="Arial" pitchFamily="34" charset="0"/>
            </a:endParaRPr>
          </a:p>
          <a:p>
            <a:pPr marL="0" lvl="2" algn="r"/>
            <a:r>
              <a:rPr lang="fr-FR" sz="1800" dirty="0">
                <a:solidFill>
                  <a:srgbClr val="006496"/>
                </a:solidFill>
                <a:latin typeface="Calibri" panose="020F0502020204030204" pitchFamily="34" charset="0"/>
                <a:cs typeface="Arial" pitchFamily="34" charset="0"/>
              </a:rPr>
              <a:t>70 structures agréées, certifiées et/ou labellisées </a:t>
            </a:r>
          </a:p>
        </p:txBody>
      </p:sp>
    </p:spTree>
    <p:extLst>
      <p:ext uri="{BB962C8B-B14F-4D97-AF65-F5344CB8AC3E}">
        <p14:creationId xmlns:p14="http://schemas.microsoft.com/office/powerpoint/2010/main" val="168909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2127250" y="6453336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79512" y="260648"/>
            <a:ext cx="7928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Portrait régional de la filière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4932040" y="1268760"/>
            <a:ext cx="0" cy="57606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932040" y="1196752"/>
            <a:ext cx="163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6 500</a:t>
            </a:r>
            <a:endParaRPr lang="fr-FR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496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Lits touristiques 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7236296" y="1268760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253694" y="1196752"/>
            <a:ext cx="189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721 000 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Nuitées touristiques</a:t>
            </a:r>
          </a:p>
        </p:txBody>
      </p:sp>
      <p:sp>
        <p:nvSpPr>
          <p:cNvPr id="36" name="Lune 35"/>
          <p:cNvSpPr/>
          <p:nvPr/>
        </p:nvSpPr>
        <p:spPr>
          <a:xfrm>
            <a:off x="6732240" y="1268760"/>
            <a:ext cx="360040" cy="48527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51520" y="4554413"/>
            <a:ext cx="3816424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dans le tourisme régional :</a:t>
            </a:r>
          </a:p>
          <a:p>
            <a:pPr lvl="0"/>
            <a:r>
              <a:rPr lang="fr-FR" sz="17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lang="fr-FR" sz="15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lits marchands de la région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une capacité supérieure aux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 d’hôtes (+ 1,8 %)</a:t>
            </a:r>
          </a:p>
          <a:p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7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 </a:t>
            </a:r>
            <a:r>
              <a:rPr lang="fr-FR" sz="15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l’emploi touristique de la région</a:t>
            </a:r>
          </a:p>
          <a:p>
            <a:pPr lvl="0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1500" dirty="0">
              <a:solidFill>
                <a:srgbClr val="006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4938861" y="2996952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955207" y="3861048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010869" y="2852936"/>
            <a:ext cx="92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2 632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325115" y="2845385"/>
            <a:ext cx="163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957</a:t>
            </a:r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 </a:t>
            </a: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ETP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482</a:t>
            </a: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CDI</a:t>
            </a:r>
          </a:p>
          <a:p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lèche : chevron 38"/>
          <p:cNvSpPr/>
          <p:nvPr/>
        </p:nvSpPr>
        <p:spPr>
          <a:xfrm>
            <a:off x="5987237" y="3140968"/>
            <a:ext cx="312955" cy="20456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2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190" y="3820398"/>
            <a:ext cx="756322" cy="759040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5076056" y="3786425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 M€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 d’affaires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588224" y="3789040"/>
            <a:ext cx="144733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 M€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</a:rPr>
              <a:t>CA additionnel issu de l’ESS </a:t>
            </a:r>
            <a:r>
              <a:rPr lang="fr-FR" sz="1000" dirty="0">
                <a:solidFill>
                  <a:srgbClr val="FD6203"/>
                </a:solidFill>
                <a:latin typeface="Calibri" panose="020F0502020204030204" pitchFamily="34" charset="0"/>
              </a:rPr>
              <a:t>(formation, FJT, portage repas à domicile…)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894" y="4653136"/>
            <a:ext cx="709130" cy="91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ZoneTexte 56"/>
          <p:cNvSpPr txBox="1"/>
          <p:nvPr/>
        </p:nvSpPr>
        <p:spPr>
          <a:xfrm>
            <a:off x="5008438" y="4725144"/>
            <a:ext cx="19398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 M€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d’investissement prévus d’ici 2 ans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228184" y="1916832"/>
            <a:ext cx="169739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232 843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Touristes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26" y="1916832"/>
            <a:ext cx="659050" cy="777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1" name="Connecteur droit 60"/>
          <p:cNvCxnSpPr/>
          <p:nvPr/>
        </p:nvCxnSpPr>
        <p:spPr>
          <a:xfrm>
            <a:off x="6228184" y="1988840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lus 49"/>
          <p:cNvSpPr/>
          <p:nvPr/>
        </p:nvSpPr>
        <p:spPr>
          <a:xfrm>
            <a:off x="6228184" y="3933056"/>
            <a:ext cx="288032" cy="288032"/>
          </a:xfrm>
          <a:prstGeom prst="mathPlus">
            <a:avLst/>
          </a:prstGeom>
          <a:solidFill>
            <a:srgbClr val="FD6203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16386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" name="Image 53" descr="C:\Users\Polster\AppData\Local\Temp\post-it-chit-1531100_64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20305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 rot="754584">
            <a:off x="7197560" y="5104594"/>
            <a:ext cx="1701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jours</a:t>
            </a:r>
          </a:p>
          <a:p>
            <a:pPr algn="ctr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</a:t>
            </a:r>
          </a:p>
          <a:p>
            <a:pPr algn="ctr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mois</a:t>
            </a:r>
          </a:p>
          <a:p>
            <a:pPr algn="ctr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d’ouverture dans l’année</a:t>
            </a:r>
          </a:p>
          <a:p>
            <a:endParaRPr lang="fr-FR" dirty="0"/>
          </a:p>
        </p:txBody>
      </p:sp>
      <p:pic>
        <p:nvPicPr>
          <p:cNvPr id="2050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326" y="1311056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807097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5004048" y="5661248"/>
            <a:ext cx="25202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D6203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fiscalisées</a:t>
            </a:r>
          </a:p>
        </p:txBody>
      </p:sp>
      <p:sp>
        <p:nvSpPr>
          <p:cNvPr id="3" name="AutoShape 2" descr="Impôt Sur Le, Taxes, Fiscalité, Comptable, 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Impôt Sur Le, Taxes, Fiscalité, Comptable, 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733256"/>
            <a:ext cx="720080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57"/>
          <p:cNvCxnSpPr/>
          <p:nvPr/>
        </p:nvCxnSpPr>
        <p:spPr>
          <a:xfrm>
            <a:off x="4932040" y="5733256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938861" y="4886611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Diagramme 62"/>
          <p:cNvGraphicFramePr/>
          <p:nvPr>
            <p:extLst>
              <p:ext uri="{D42A27DB-BD31-4B8C-83A1-F6EECF244321}">
                <p14:modId xmlns:p14="http://schemas.microsoft.com/office/powerpoint/2010/main" val="3028681500"/>
              </p:ext>
            </p:extLst>
          </p:nvPr>
        </p:nvGraphicFramePr>
        <p:xfrm>
          <a:off x="85606" y="1168637"/>
          <a:ext cx="4347853" cy="305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1" name="Plus 40"/>
          <p:cNvSpPr/>
          <p:nvPr/>
        </p:nvSpPr>
        <p:spPr>
          <a:xfrm>
            <a:off x="7668344" y="3933056"/>
            <a:ext cx="288032" cy="288032"/>
          </a:xfrm>
          <a:prstGeom prst="mathPlus">
            <a:avLst/>
          </a:prstGeom>
          <a:solidFill>
            <a:srgbClr val="FD6203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 rot="21199118">
            <a:off x="7934592" y="3611718"/>
            <a:ext cx="1291524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 M€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</a:rPr>
              <a:t>Dépenses des vacanciers</a:t>
            </a:r>
            <a:endParaRPr lang="fr-FR" sz="1000" dirty="0">
              <a:solidFill>
                <a:srgbClr val="FD620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8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2118" y="1163051"/>
            <a:ext cx="9144000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304800" y="12534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512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07570" y="6497471"/>
            <a:ext cx="1905000" cy="457200"/>
          </a:xfrm>
        </p:spPr>
        <p:txBody>
          <a:bodyPr/>
          <a:lstStyle/>
          <a:p>
            <a:fld id="{DDF38FCD-161A-4CA1-9A3D-82A712EE6375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09816" y="1086868"/>
            <a:ext cx="4290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Parc de 66 structures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9595" y="6602323"/>
            <a:ext cx="484296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6496"/>
                </a:solidFill>
                <a:latin typeface="Calibri" panose="020F0502020204030204" pitchFamily="34" charset="0"/>
              </a:rPr>
              <a:t>Les capacités d’accueil (en lits)</a:t>
            </a:r>
            <a:endParaRPr lang="fr-FR" dirty="0">
              <a:solidFill>
                <a:srgbClr val="00649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0886" y="4198729"/>
            <a:ext cx="3359981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006496"/>
                </a:solidFill>
                <a:latin typeface="Calibri" panose="020F0502020204030204" pitchFamily="34" charset="0"/>
              </a:rPr>
              <a:t>AJ : Auberge de jeunesse</a:t>
            </a:r>
          </a:p>
          <a:p>
            <a:r>
              <a:rPr lang="fr-FR" sz="1500" dirty="0">
                <a:solidFill>
                  <a:srgbClr val="006496"/>
                </a:solidFill>
                <a:latin typeface="Calibri" panose="020F0502020204030204" pitchFamily="34" charset="0"/>
              </a:rPr>
              <a:t>CIS/CS : Centre International de Séjour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HR : Hôtel Résidence*</a:t>
            </a:r>
          </a:p>
          <a:p>
            <a:r>
              <a:rPr lang="fr-FR" sz="1500" dirty="0">
                <a:solidFill>
                  <a:srgbClr val="00B0F0"/>
                </a:solidFill>
                <a:latin typeface="Calibri" panose="020F0502020204030204" pitchFamily="34" charset="0"/>
              </a:rPr>
              <a:t>VV : Village Vacances</a:t>
            </a:r>
          </a:p>
          <a:p>
            <a:r>
              <a:rPr lang="fr-FR" sz="1500" dirty="0">
                <a:solidFill>
                  <a:srgbClr val="86AC1C"/>
                </a:solidFill>
                <a:latin typeface="Calibri" panose="020F0502020204030204" pitchFamily="34" charset="0"/>
              </a:rPr>
              <a:t>MF : Maison Familiale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4800" y="190381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 b="1" dirty="0">
                <a:solidFill>
                  <a:srgbClr val="006496"/>
                </a:solidFill>
                <a:latin typeface="Calibri" panose="020F0502020204030204" pitchFamily="34" charset="0"/>
              </a:rPr>
              <a:t>L’activité d’hébergement touristique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7" b="4385"/>
          <a:stretch/>
        </p:blipFill>
        <p:spPr>
          <a:xfrm>
            <a:off x="3866096" y="1554558"/>
            <a:ext cx="4306304" cy="50427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11" y="2246726"/>
            <a:ext cx="1665105" cy="8721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79" y="3152388"/>
            <a:ext cx="1656184" cy="7806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79" y="2236749"/>
            <a:ext cx="1656184" cy="8322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141" y="1554558"/>
            <a:ext cx="1652846" cy="6169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898"/>
            <a:ext cx="1654207" cy="57595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5496" y="552071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fr-FR" sz="13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Nous avons considéré que cette catégorie regroupait les structures classées Hôtel ainsi que celles installées sur un Domaine, ayant une grande capacité  d’accueil et des infrastructures culturelles, de bien-être, mais aussi proposant des services d’animation, de restauration et de visites extérieures.</a:t>
            </a:r>
          </a:p>
          <a:p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2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404664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L’activité d’hébergement touristique, c’est …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03575" y="6477000"/>
            <a:ext cx="5254625" cy="47625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0944" y="4509120"/>
            <a:ext cx="1307146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505 583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7615" y="3573016"/>
            <a:ext cx="790649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744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086416" y="2564904"/>
            <a:ext cx="1149880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200" b="1" dirty="0">
                <a:solidFill>
                  <a:schemeClr val="bg1"/>
                </a:solidFill>
                <a:latin typeface="Arial" charset="0"/>
              </a:rPr>
              <a:t>21 M€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30059" y="2823539"/>
            <a:ext cx="496291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7085" y="3645024"/>
            <a:ext cx="978531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6 500</a:t>
            </a:r>
          </a:p>
        </p:txBody>
      </p:sp>
      <p:sp>
        <p:nvSpPr>
          <p:cNvPr id="4122" name="ZoneTexte 6"/>
          <p:cNvSpPr txBox="1">
            <a:spLocks noChangeArrowheads="1"/>
          </p:cNvSpPr>
          <p:nvPr/>
        </p:nvSpPr>
        <p:spPr bwMode="auto">
          <a:xfrm>
            <a:off x="1448090" y="4509120"/>
            <a:ext cx="1119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  <a:ea typeface="ＭＳ Ｐゴシック" pitchFamily="34" charset="-128"/>
              </a:rPr>
              <a:t>nuitées</a:t>
            </a:r>
            <a:endParaRPr lang="fr-FR" altLang="fr-FR" sz="1800" dirty="0">
              <a:ea typeface="ＭＳ Ｐゴシック" pitchFamily="34" charset="-128"/>
            </a:endParaRPr>
          </a:p>
        </p:txBody>
      </p:sp>
      <p:sp>
        <p:nvSpPr>
          <p:cNvPr id="4124" name="ZoneTexte 36"/>
          <p:cNvSpPr txBox="1">
            <a:spLocks noChangeArrowheads="1"/>
          </p:cNvSpPr>
          <p:nvPr/>
        </p:nvSpPr>
        <p:spPr bwMode="auto">
          <a:xfrm>
            <a:off x="7020272" y="4499828"/>
            <a:ext cx="170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ETP tourisme</a:t>
            </a:r>
          </a:p>
        </p:txBody>
      </p:sp>
      <p:sp>
        <p:nvSpPr>
          <p:cNvPr id="4125" name="ZoneTexte 37"/>
          <p:cNvSpPr txBox="1">
            <a:spLocks noChangeArrowheads="1"/>
          </p:cNvSpPr>
          <p:nvPr/>
        </p:nvSpPr>
        <p:spPr bwMode="auto">
          <a:xfrm>
            <a:off x="7312257" y="2420888"/>
            <a:ext cx="2228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Chiffre </a:t>
            </a:r>
          </a:p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d’</a:t>
            </a:r>
            <a:r>
              <a:rPr lang="fr-FR" altLang="ja-JP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affaires</a:t>
            </a:r>
          </a:p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ja-JP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tourisme</a:t>
            </a:r>
            <a:endParaRPr lang="fr-FR" altLang="fr-FR" sz="1800" b="1" dirty="0">
              <a:solidFill>
                <a:srgbClr val="95C11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26" name="Rectangle 7"/>
          <p:cNvSpPr>
            <a:spLocks noChangeArrowheads="1"/>
          </p:cNvSpPr>
          <p:nvPr/>
        </p:nvSpPr>
        <p:spPr bwMode="auto">
          <a:xfrm>
            <a:off x="611560" y="2852936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</a:rPr>
              <a:t>établissements</a:t>
            </a:r>
            <a:endParaRPr lang="fr-FR" altLang="fr-FR" sz="1800" dirty="0"/>
          </a:p>
        </p:txBody>
      </p:sp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1124099" y="3573016"/>
            <a:ext cx="186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</a:rPr>
              <a:t>lits touristiques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59531" y="4509120"/>
            <a:ext cx="788733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505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34" name="ZoneTexte 36"/>
          <p:cNvSpPr txBox="1">
            <a:spLocks noChangeArrowheads="1"/>
          </p:cNvSpPr>
          <p:nvPr/>
        </p:nvSpPr>
        <p:spPr bwMode="auto">
          <a:xfrm>
            <a:off x="7020272" y="3502749"/>
            <a:ext cx="1493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emplois tourisme</a:t>
            </a:r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10717" y="4654297"/>
            <a:ext cx="957227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70 %</a:t>
            </a:r>
          </a:p>
        </p:txBody>
      </p:sp>
      <p:sp>
        <p:nvSpPr>
          <p:cNvPr id="36" name="ZoneTexte 6"/>
          <p:cNvSpPr txBox="1">
            <a:spLocks noChangeArrowheads="1"/>
          </p:cNvSpPr>
          <p:nvPr/>
        </p:nvSpPr>
        <p:spPr bwMode="auto">
          <a:xfrm>
            <a:off x="4096370" y="4715852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de groupes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110717" y="2996952"/>
            <a:ext cx="1029235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3 682</a:t>
            </a:r>
          </a:p>
        </p:txBody>
      </p:sp>
      <p:sp>
        <p:nvSpPr>
          <p:cNvPr id="38" name="ZoneTexte 6"/>
          <p:cNvSpPr txBox="1">
            <a:spLocks noChangeArrowheads="1"/>
          </p:cNvSpPr>
          <p:nvPr/>
        </p:nvSpPr>
        <p:spPr bwMode="auto">
          <a:xfrm>
            <a:off x="4114832" y="2844805"/>
            <a:ext cx="1825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arrivées étrangères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Soit 2% des arrivées</a:t>
            </a:r>
            <a:endParaRPr lang="fr-FR" altLang="fr-FR" sz="12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1" name="ZoneTexte 36"/>
          <p:cNvSpPr txBox="1">
            <a:spLocks noChangeArrowheads="1"/>
          </p:cNvSpPr>
          <p:nvPr/>
        </p:nvSpPr>
        <p:spPr bwMode="auto">
          <a:xfrm>
            <a:off x="7308304" y="5385990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Besoins en Investissement  à 2 ans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084168" y="5445224"/>
            <a:ext cx="1228089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11,6 M€ 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22" y="1556792"/>
            <a:ext cx="2117221" cy="93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085184"/>
            <a:ext cx="1198627" cy="141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110717" y="3862209"/>
            <a:ext cx="813211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43" name="ZoneTexte 6"/>
          <p:cNvSpPr txBox="1">
            <a:spLocks noChangeArrowheads="1"/>
          </p:cNvSpPr>
          <p:nvPr/>
        </p:nvSpPr>
        <p:spPr bwMode="auto">
          <a:xfrm>
            <a:off x="3959932" y="3750131"/>
            <a:ext cx="18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de touristes de proximité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(49% hors région)</a:t>
            </a:r>
          </a:p>
        </p:txBody>
      </p:sp>
      <p:sp>
        <p:nvSpPr>
          <p:cNvPr id="48" name="Flèche vers le bas 47"/>
          <p:cNvSpPr/>
          <p:nvPr/>
        </p:nvSpPr>
        <p:spPr>
          <a:xfrm>
            <a:off x="6372200" y="4149080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6"/>
          <p:cNvSpPr txBox="1">
            <a:spLocks noChangeArrowheads="1"/>
          </p:cNvSpPr>
          <p:nvPr/>
        </p:nvSpPr>
        <p:spPr bwMode="auto">
          <a:xfrm>
            <a:off x="4456410" y="1484784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touristes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059832" y="1412776"/>
            <a:ext cx="1368152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176 182</a:t>
            </a:r>
          </a:p>
        </p:txBody>
      </p:sp>
      <p:pic>
        <p:nvPicPr>
          <p:cNvPr id="1028" name="Picture 4" descr="Réalisation, Bar, D'Affaires, Graphique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584176" cy="11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6"/>
          <p:cNvSpPr txBox="1">
            <a:spLocks noChangeArrowheads="1"/>
          </p:cNvSpPr>
          <p:nvPr/>
        </p:nvSpPr>
        <p:spPr bwMode="auto">
          <a:xfrm>
            <a:off x="4456410" y="1988840"/>
            <a:ext cx="155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arrivées françaises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94455" y="2155092"/>
            <a:ext cx="1333529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172 500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2843808" y="119675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889352" y="119675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5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9600" y="3032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Activités des hébergements touristiques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83768" y="5597967"/>
            <a:ext cx="621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6496"/>
                </a:solidFill>
                <a:latin typeface="Calibri" panose="020F0502020204030204" pitchFamily="34" charset="0"/>
              </a:rPr>
              <a:t>AJ : Auberge de jeunesse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fr-FR" sz="1600" dirty="0">
                <a:solidFill>
                  <a:srgbClr val="86AC1C"/>
                </a:solidFill>
                <a:latin typeface="Calibri" panose="020F0502020204030204" pitchFamily="34" charset="0"/>
              </a:rPr>
              <a:t>MF : Maison Familiale</a:t>
            </a:r>
          </a:p>
          <a:p>
            <a:r>
              <a:rPr lang="fr-FR" sz="1600" dirty="0">
                <a:solidFill>
                  <a:srgbClr val="006496"/>
                </a:solidFill>
                <a:latin typeface="Calibri" panose="020F0502020204030204" pitchFamily="34" charset="0"/>
              </a:rPr>
              <a:t>CIS/CS : Centre International de Séjour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HR : Hôtel Résidence</a:t>
            </a:r>
          </a:p>
          <a:p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</a:rPr>
              <a:t>VV : Village Vacances</a:t>
            </a:r>
          </a:p>
        </p:txBody>
      </p:sp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555" y="1515345"/>
            <a:ext cx="6698890" cy="40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709465" y="1495803"/>
            <a:ext cx="6984776" cy="473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Nuitées par type d’hébergement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23528" y="35980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Données par type d’hébergement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5008" y="522920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diversité d’hébergements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d’offre de séjours, pensée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s’adapter à tous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1424965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95536" y="1467740"/>
            <a:ext cx="1368152" cy="1241180"/>
            <a:chOff x="1025" y="1352599"/>
            <a:chExt cx="1358800" cy="1358800"/>
          </a:xfrm>
          <a:solidFill>
            <a:schemeClr val="accent1">
              <a:lumMod val="5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395536" y="285293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36%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395536" y="361495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44%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95536" y="4407044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38%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95536" y="5199132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32 %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1520" y="162880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AJ/CIS/CS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051720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508104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779912" y="1424965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236296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159732" y="1487352"/>
            <a:ext cx="1368152" cy="1241180"/>
            <a:chOff x="1025" y="1352599"/>
            <a:chExt cx="1358800" cy="1358800"/>
          </a:xfrm>
          <a:solidFill>
            <a:schemeClr val="accent1">
              <a:lumMod val="75000"/>
            </a:schemeClr>
          </a:solidFill>
        </p:grpSpPr>
        <p:sp>
          <p:nvSpPr>
            <p:cNvPr id="2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12</a:t>
              </a:r>
              <a:r>
                <a:rPr lang="fr-FR" b="1" dirty="0">
                  <a:latin typeface="Calibri" panose="020F0502020204030204" pitchFamily="34" charset="0"/>
                </a:rPr>
                <a:t> </a:t>
              </a:r>
              <a:r>
                <a:rPr lang="fr-FR" sz="1800" b="1" dirty="0">
                  <a:latin typeface="Calibri" panose="020F0502020204030204" pitchFamily="34" charset="0"/>
                </a:rPr>
                <a:t>Gîtes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872161" y="1512731"/>
            <a:ext cx="1368152" cy="1241180"/>
            <a:chOff x="1025" y="1352599"/>
            <a:chExt cx="1358800" cy="1358800"/>
          </a:xfrm>
        </p:grpSpPr>
        <p:sp>
          <p:nvSpPr>
            <p:cNvPr id="28" name="Ellipse 27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10</a:t>
              </a:r>
            </a:p>
            <a:p>
              <a:pPr algn="ctr"/>
              <a:r>
                <a:rPr lang="fr-FR" sz="1800" b="1" dirty="0">
                  <a:latin typeface="Calibri" panose="020F0502020204030204" pitchFamily="34" charset="0"/>
                </a:rPr>
                <a:t>MF</a:t>
              </a:r>
            </a:p>
          </p:txBody>
        </p:sp>
        <p:sp>
          <p:nvSpPr>
            <p:cNvPr id="29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590189" y="1467740"/>
            <a:ext cx="1368152" cy="1241180"/>
            <a:chOff x="1025" y="1352599"/>
            <a:chExt cx="1358800" cy="1358800"/>
          </a:xfrm>
          <a:solidFill>
            <a:srgbClr val="72A2DC"/>
          </a:solidFill>
        </p:grpSpPr>
        <p:sp>
          <p:nvSpPr>
            <p:cNvPr id="31" name="Ellipse 30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3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344308" y="1484784"/>
            <a:ext cx="1368152" cy="1241180"/>
            <a:chOff x="1025" y="1352599"/>
            <a:chExt cx="1358800" cy="1358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5</a:t>
              </a:r>
            </a:p>
            <a:p>
              <a:pPr algn="ctr"/>
              <a:r>
                <a:rPr lang="fr-FR" sz="18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HR</a:t>
              </a:r>
            </a:p>
          </p:txBody>
        </p:sp>
      </p:grpSp>
      <p:sp>
        <p:nvSpPr>
          <p:cNvPr id="37" name="Rectangle à coins arrondis 31"/>
          <p:cNvSpPr/>
          <p:nvPr/>
        </p:nvSpPr>
        <p:spPr>
          <a:xfrm>
            <a:off x="2120206" y="2845152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12%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38" name="Rectangle à coins arrondis 31"/>
          <p:cNvSpPr/>
          <p:nvPr/>
        </p:nvSpPr>
        <p:spPr>
          <a:xfrm>
            <a:off x="5580112" y="281096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29%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3" name="Rectangle à coins arrondis 31"/>
          <p:cNvSpPr/>
          <p:nvPr/>
        </p:nvSpPr>
        <p:spPr>
          <a:xfrm>
            <a:off x="3851920" y="2841677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10%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8" name="Rectangle à coins arrondis 31"/>
          <p:cNvSpPr/>
          <p:nvPr/>
        </p:nvSpPr>
        <p:spPr>
          <a:xfrm>
            <a:off x="7308304" y="281096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13%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9" name="Rectangle à coins arrondis 38"/>
          <p:cNvSpPr/>
          <p:nvPr/>
        </p:nvSpPr>
        <p:spPr>
          <a:xfrm>
            <a:off x="5580112" y="361495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0" name="Rectangle à coins arrondis 38"/>
          <p:cNvSpPr/>
          <p:nvPr/>
        </p:nvSpPr>
        <p:spPr>
          <a:xfrm>
            <a:off x="7308304" y="3614956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1" name="Rectangle à coins arrondis 38"/>
          <p:cNvSpPr/>
          <p:nvPr/>
        </p:nvSpPr>
        <p:spPr>
          <a:xfrm>
            <a:off x="2127250" y="3618556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12%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2" name="Rectangle à coins arrondis 38"/>
          <p:cNvSpPr/>
          <p:nvPr/>
        </p:nvSpPr>
        <p:spPr>
          <a:xfrm>
            <a:off x="3851920" y="3621768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3" name="Rectangle à coins arrondis 39"/>
          <p:cNvSpPr/>
          <p:nvPr/>
        </p:nvSpPr>
        <p:spPr>
          <a:xfrm>
            <a:off x="5576590" y="437017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33%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4" name="Rectangle à coins arrondis 39"/>
          <p:cNvSpPr/>
          <p:nvPr/>
        </p:nvSpPr>
        <p:spPr>
          <a:xfrm>
            <a:off x="2123728" y="439112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5" name="Rectangle à coins arrondis 39"/>
          <p:cNvSpPr/>
          <p:nvPr/>
        </p:nvSpPr>
        <p:spPr>
          <a:xfrm>
            <a:off x="3848398" y="4407044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6" name="Rectangle à coins arrondis 39"/>
          <p:cNvSpPr/>
          <p:nvPr/>
        </p:nvSpPr>
        <p:spPr>
          <a:xfrm>
            <a:off x="7308304" y="438425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7" name="Rectangle à coins arrondis 40"/>
          <p:cNvSpPr/>
          <p:nvPr/>
        </p:nvSpPr>
        <p:spPr>
          <a:xfrm>
            <a:off x="3842720" y="516764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58" name="Rectangle à coins arrondis 40"/>
          <p:cNvSpPr/>
          <p:nvPr/>
        </p:nvSpPr>
        <p:spPr>
          <a:xfrm>
            <a:off x="5570912" y="515363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19 %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59" name="Rectangle à coins arrondis 40"/>
          <p:cNvSpPr/>
          <p:nvPr/>
        </p:nvSpPr>
        <p:spPr>
          <a:xfrm>
            <a:off x="7308304" y="5167640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31 %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60" name="Rectangle à coins arrondis 40"/>
          <p:cNvSpPr/>
          <p:nvPr/>
        </p:nvSpPr>
        <p:spPr>
          <a:xfrm>
            <a:off x="2087724" y="516764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98201" y="1536186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9 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Villages vacances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3768" y="5951588"/>
            <a:ext cx="621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AJ : Auberge de jeunesse		MF : Maison Familiale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CIS/CS : Centre International de Séjour	HR : Hôtel Résidence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CAT : Chiffre d’affaires tourisme		ETP: Equivalent Temps Plein</a:t>
            </a:r>
          </a:p>
        </p:txBody>
      </p:sp>
    </p:spTree>
    <p:extLst>
      <p:ext uri="{BB962C8B-B14F-4D97-AF65-F5344CB8AC3E}">
        <p14:creationId xmlns:p14="http://schemas.microsoft.com/office/powerpoint/2010/main" val="188980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512" y="1196752"/>
            <a:ext cx="9144000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4800" y="190381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 b="1" dirty="0">
                <a:solidFill>
                  <a:srgbClr val="006496"/>
                </a:solidFill>
                <a:latin typeface="Calibri" panose="020F0502020204030204" pitchFamily="34" charset="0"/>
              </a:rPr>
              <a:t>L’activité d’organisation de séjour</a:t>
            </a:r>
          </a:p>
        </p:txBody>
      </p:sp>
      <p:pic>
        <p:nvPicPr>
          <p:cNvPr id="512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8FCD-161A-4CA1-9A3D-82A712EE6375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9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13210" y="5974209"/>
            <a:ext cx="4778669" cy="8309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Les structures organisatrices de séjours / loisirs par type de clientèles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03061" y="2883148"/>
            <a:ext cx="3477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Un tourisme émetteur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54" y="5364594"/>
            <a:ext cx="346241" cy="4406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365104"/>
            <a:ext cx="360040" cy="440868"/>
          </a:xfrm>
          <a:prstGeom prst="rect">
            <a:avLst/>
          </a:prstGeom>
        </p:spPr>
      </p:pic>
      <p:pic>
        <p:nvPicPr>
          <p:cNvPr id="15" name="Image 14" descr="C:\Users\charlotte\AppData\Local\Microsoft\Windows\INetCacheContent.Word\Picto adhérents hébergeurs 2016.pn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0754" y="4874513"/>
            <a:ext cx="355462" cy="4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84200" y="5414307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enfant majoritairement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36095" y="4442415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adulte majoritairement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70610" y="4924814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jeune majoritairement</a:t>
            </a:r>
          </a:p>
        </p:txBody>
      </p:sp>
      <p:pic>
        <p:nvPicPr>
          <p:cNvPr id="19" name="Image 1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211" y="1687286"/>
            <a:ext cx="4380018" cy="4234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6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1060</Words>
  <Application>Microsoft Office PowerPoint</Application>
  <PresentationFormat>Affichage à l'écran (4:3)</PresentationFormat>
  <Paragraphs>369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</dc:creator>
  <cp:lastModifiedBy>charlotte</cp:lastModifiedBy>
  <cp:revision>760</cp:revision>
  <cp:lastPrinted>2016-01-22T12:16:15Z</cp:lastPrinted>
  <dcterms:created xsi:type="dcterms:W3CDTF">2013-06-04T12:21:53Z</dcterms:created>
  <dcterms:modified xsi:type="dcterms:W3CDTF">2016-12-22T10:26:42Z</dcterms:modified>
</cp:coreProperties>
</file>